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256" r:id="rId3"/>
    <p:sldId id="5087" r:id="rId4"/>
    <p:sldId id="5076" r:id="rId5"/>
    <p:sldId id="5079" r:id="rId6"/>
    <p:sldId id="264" r:id="rId7"/>
    <p:sldId id="5048" r:id="rId8"/>
    <p:sldId id="5088" r:id="rId9"/>
    <p:sldId id="5082" r:id="rId10"/>
    <p:sldId id="5089" r:id="rId11"/>
    <p:sldId id="349" r:id="rId12"/>
    <p:sldId id="282" r:id="rId13"/>
    <p:sldId id="277" r:id="rId14"/>
    <p:sldId id="352" r:id="rId15"/>
    <p:sldId id="1903" r:id="rId16"/>
    <p:sldId id="32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2F5597"/>
    <a:srgbClr val="FF0048"/>
    <a:srgbClr val="FF6699"/>
    <a:srgbClr val="FFE699"/>
    <a:srgbClr val="3E6EC7"/>
    <a:srgbClr val="FF9999"/>
    <a:srgbClr val="CC99FF"/>
    <a:srgbClr val="2E75B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9333" autoAdjust="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04F7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baseline="0" dirty="0">
                <a:solidFill>
                  <a:srgbClr val="204F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Социально-возрастная структура заболевших инфекцией COVID-19 в период с 01.09.2021 по 19.09.2021</a:t>
            </a:r>
            <a:endParaRPr lang="ru-RU" sz="1200" dirty="0">
              <a:solidFill>
                <a:srgbClr val="204F7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204F7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19852287935117"/>
          <c:y val="0.26590828485933526"/>
          <c:w val="0.63281355693909136"/>
          <c:h val="0.63630449387057908"/>
        </c:manualLayout>
      </c:layout>
      <c:pie3D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A2C-46FC-9E5A-76961C676D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A2C-46FC-9E5A-76961C676D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A2C-46FC-9E5A-76961C676DE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A2C-46FC-9E5A-76961C676DE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A2C-46FC-9E5A-76961C676DE8}"/>
              </c:ext>
            </c:extLst>
          </c:dPt>
          <c:dLbls>
            <c:dLbl>
              <c:idx val="0"/>
              <c:layout>
                <c:manualLayout>
                  <c:x val="-4.7716544190028652E-2"/>
                  <c:y val="-4.1205667025199017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2C-46FC-9E5A-76961C676DE8}"/>
                </c:ext>
              </c:extLst>
            </c:dLbl>
            <c:dLbl>
              <c:idx val="1"/>
              <c:layout>
                <c:manualLayout>
                  <c:x val="-4.602713353884872E-2"/>
                  <c:y val="-6.29330184558686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2C-46FC-9E5A-76961C676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1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Лист2!$A$2:$A$6</c:f>
              <c:strCache>
                <c:ptCount val="5"/>
                <c:pt idx="0">
                  <c:v>Обучающиеся УО</c:v>
                </c:pt>
                <c:pt idx="1">
                  <c:v>Неработающие</c:v>
                </c:pt>
                <c:pt idx="2">
                  <c:v>Пенсионеры</c:v>
                </c:pt>
                <c:pt idx="3">
                  <c:v>Работающие</c:v>
                </c:pt>
                <c:pt idx="4">
                  <c:v>Прочие</c:v>
                </c:pt>
              </c:strCache>
            </c:strRef>
          </c:cat>
          <c:val>
            <c:numRef>
              <c:f>Лист2!$B$2:$B$6</c:f>
              <c:numCache>
                <c:formatCode>0.0%</c:formatCode>
                <c:ptCount val="5"/>
                <c:pt idx="0">
                  <c:v>0.128</c:v>
                </c:pt>
                <c:pt idx="1">
                  <c:v>0.22400000000000003</c:v>
                </c:pt>
                <c:pt idx="2">
                  <c:v>0.15400000000000003</c:v>
                </c:pt>
                <c:pt idx="3">
                  <c:v>0.46800000000000008</c:v>
                </c:pt>
                <c:pt idx="4">
                  <c:v>2.7000000000000007E-2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2C-46FC-9E5A-76961C676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204F7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baseline="0" dirty="0">
                <a:solidFill>
                  <a:srgbClr val="204F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Еженедельная динамика случаев заболевания инфекцией  </a:t>
            </a:r>
            <a:r>
              <a:rPr lang="en-US" sz="1200" b="1" i="0" baseline="0" dirty="0">
                <a:solidFill>
                  <a:srgbClr val="204F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1200" b="1" i="0" baseline="0" dirty="0">
                <a:solidFill>
                  <a:srgbClr val="204F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студентов и персонала ВУЗов </a:t>
            </a:r>
            <a:r>
              <a:rPr lang="ru-RU" sz="1200" b="1" i="0" baseline="0" dirty="0" err="1">
                <a:solidFill>
                  <a:srgbClr val="204F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г.Минска</a:t>
            </a:r>
            <a:r>
              <a:rPr lang="ru-RU" sz="1200" b="1" i="0" baseline="0" dirty="0">
                <a:solidFill>
                  <a:srgbClr val="204F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26.07.2021 по 19.09.2021</a:t>
            </a:r>
            <a:endParaRPr lang="ru-RU" sz="1200" dirty="0">
              <a:solidFill>
                <a:srgbClr val="204F7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93787307412561"/>
          <c:y val="2.4024342144465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204F7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6.1341589000361067E-2"/>
          <c:y val="0.25448027972009718"/>
          <c:w val="0.90951855407904791"/>
          <c:h val="0.58784820602792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Лист1!$K$31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Лист1!$J$36:$J$43</c:f>
              <c:strCache>
                <c:ptCount val="8"/>
                <c:pt idx="0">
                  <c:v>26.07.-01.08.2021</c:v>
                </c:pt>
                <c:pt idx="1">
                  <c:v>02.08-08.08.2021</c:v>
                </c:pt>
                <c:pt idx="2">
                  <c:v>09.08-15.08.2021</c:v>
                </c:pt>
                <c:pt idx="3">
                  <c:v>16.08-22.08.2021</c:v>
                </c:pt>
                <c:pt idx="4">
                  <c:v>23.08-29.08.2021</c:v>
                </c:pt>
                <c:pt idx="5">
                  <c:v>30.08-05.09.2021</c:v>
                </c:pt>
                <c:pt idx="6">
                  <c:v>06.09-12.09.2021</c:v>
                </c:pt>
                <c:pt idx="7">
                  <c:v>13.09-19.09.2021</c:v>
                </c:pt>
              </c:strCache>
            </c:strRef>
          </c:cat>
          <c:val>
            <c:numRef>
              <c:f>Лист1!$K$36:$K$43</c:f>
              <c:numCache>
                <c:formatCode>General</c:formatCode>
                <c:ptCount val="8"/>
                <c:pt idx="0">
                  <c:v>27</c:v>
                </c:pt>
                <c:pt idx="1">
                  <c:v>27</c:v>
                </c:pt>
                <c:pt idx="2">
                  <c:v>20</c:v>
                </c:pt>
                <c:pt idx="3">
                  <c:v>29</c:v>
                </c:pt>
                <c:pt idx="4">
                  <c:v>29</c:v>
                </c:pt>
                <c:pt idx="5">
                  <c:v>86</c:v>
                </c:pt>
                <c:pt idx="6">
                  <c:v>245</c:v>
                </c:pt>
                <c:pt idx="7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B-404E-B6B9-C12F08E34ED0}"/>
            </c:ext>
          </c:extLst>
        </c:ser>
        <c:ser>
          <c:idx val="1"/>
          <c:order val="1"/>
          <c:tx>
            <c:strRef>
              <c:f>Лист1!$L$31</c:f>
              <c:strCache>
                <c:ptCount val="1"/>
                <c:pt idx="0">
                  <c:v>персонал</c:v>
                </c:pt>
              </c:strCache>
            </c:strRef>
          </c:tx>
          <c:spPr>
            <a:solidFill>
              <a:srgbClr val="204F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350" cap="flat" cmpd="sng" algn="ctr">
                <a:solidFill>
                  <a:srgbClr val="000066"/>
                </a:solidFill>
                <a:prstDash val="solid"/>
                <a:miter lim="800000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Лист1!$J$36:$J$43</c:f>
              <c:strCache>
                <c:ptCount val="8"/>
                <c:pt idx="0">
                  <c:v>26.07.-01.08.2021</c:v>
                </c:pt>
                <c:pt idx="1">
                  <c:v>02.08-08.08.2021</c:v>
                </c:pt>
                <c:pt idx="2">
                  <c:v>09.08-15.08.2021</c:v>
                </c:pt>
                <c:pt idx="3">
                  <c:v>16.08-22.08.2021</c:v>
                </c:pt>
                <c:pt idx="4">
                  <c:v>23.08-29.08.2021</c:v>
                </c:pt>
                <c:pt idx="5">
                  <c:v>30.08-05.09.2021</c:v>
                </c:pt>
                <c:pt idx="6">
                  <c:v>06.09-12.09.2021</c:v>
                </c:pt>
                <c:pt idx="7">
                  <c:v>13.09-19.09.2021</c:v>
                </c:pt>
              </c:strCache>
            </c:strRef>
          </c:cat>
          <c:val>
            <c:numRef>
              <c:f>Лист1!$L$36:$L$43</c:f>
              <c:numCache>
                <c:formatCode>General</c:formatCode>
                <c:ptCount val="8"/>
                <c:pt idx="0">
                  <c:v>23</c:v>
                </c:pt>
                <c:pt idx="1">
                  <c:v>17</c:v>
                </c:pt>
                <c:pt idx="2">
                  <c:v>15</c:v>
                </c:pt>
                <c:pt idx="3">
                  <c:v>18</c:v>
                </c:pt>
                <c:pt idx="4">
                  <c:v>26</c:v>
                </c:pt>
                <c:pt idx="5">
                  <c:v>40</c:v>
                </c:pt>
                <c:pt idx="6">
                  <c:v>42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6-41B6-B899-931ABF12A5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65440"/>
        <c:axId val="91567232"/>
      </c:barChart>
      <c:catAx>
        <c:axId val="915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04F7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91567232"/>
        <c:crosses val="autoZero"/>
        <c:auto val="1"/>
        <c:lblAlgn val="ctr"/>
        <c:lblOffset val="100"/>
        <c:noMultiLvlLbl val="0"/>
      </c:catAx>
      <c:valAx>
        <c:axId val="9156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04F7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9156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ВУЗЫ!$M$3:$M$28</c:f>
              <c:strCache>
                <c:ptCount val="26"/>
                <c:pt idx="0">
                  <c:v>Университет гражданской защиты</c:v>
                </c:pt>
                <c:pt idx="1">
                  <c:v>Частный институт управления и предпринимательства</c:v>
                </c:pt>
                <c:pt idx="2">
                  <c:v>Белорусский национальный технический университет</c:v>
                </c:pt>
                <c:pt idx="3">
                  <c:v>Белорусский государственный университет физической культуры</c:v>
                </c:pt>
                <c:pt idx="4">
                  <c:v>Минский инновационный университет</c:v>
                </c:pt>
                <c:pt idx="5">
                  <c:v>Институт парламентаризма и предпринимательства</c:v>
                </c:pt>
                <c:pt idx="6">
                  <c:v>Белорусского государственного университета информатики и радиоэлектроники</c:v>
                </c:pt>
                <c:pt idx="7">
                  <c:v>Белорусский государственный экономический университет</c:v>
                </c:pt>
                <c:pt idx="8">
                  <c:v>Белорусский государственный университет культуры и искусств</c:v>
                </c:pt>
                <c:pt idx="9">
                  <c:v>Белорусский государственный медицинский  университет</c:v>
                </c:pt>
                <c:pt idx="10">
                  <c:v>МИТСО</c:v>
                </c:pt>
                <c:pt idx="11">
                  <c:v> Белорусский торгово-экономический университет потребительской кооперации</c:v>
                </c:pt>
                <c:pt idx="12">
                  <c:v>Институт Бизнеса БГУ</c:v>
                </c:pt>
                <c:pt idx="13">
                  <c:v>Белорусский государственный технологический университет</c:v>
                </c:pt>
                <c:pt idx="14">
                  <c:v>Белорусская государственная академия искусств</c:v>
                </c:pt>
                <c:pt idx="15">
                  <c:v>Белорусский государственный аграрный технический университет</c:v>
                </c:pt>
                <c:pt idx="16">
                  <c:v>Белорусский государственный университет</c:v>
                </c:pt>
                <c:pt idx="17">
                  <c:v>Международный государственный экологический институт им. А.Д. Сахарова</c:v>
                </c:pt>
                <c:pt idx="18">
                  <c:v>Белорусская государственная академия музыки</c:v>
                </c:pt>
                <c:pt idx="19">
                  <c:v>Белорусская государственная академия авиации</c:v>
                </c:pt>
                <c:pt idx="20">
                  <c:v>Академия управления при президенте РБ</c:v>
                </c:pt>
                <c:pt idx="21">
                  <c:v>Минский филиал Российского экономического университета им. Г.В.Плеханова</c:v>
                </c:pt>
                <c:pt idx="22">
                  <c:v>Минский государственный лингвистический университет</c:v>
                </c:pt>
                <c:pt idx="23">
                  <c:v>Белорусский государственный педагогический университет</c:v>
                </c:pt>
                <c:pt idx="24">
                  <c:v>Институт современных знаний им.Широкова</c:v>
                </c:pt>
                <c:pt idx="25">
                  <c:v>УО "Белорусская государственная академия связи"</c:v>
                </c:pt>
              </c:strCache>
            </c:strRef>
          </c:cat>
          <c:val>
            <c:numRef>
              <c:f>ВУЗЫ!$N$3:$N$28</c:f>
              <c:numCache>
                <c:formatCode>0.0</c:formatCode>
                <c:ptCount val="26"/>
                <c:pt idx="0">
                  <c:v>66.07669616519172</c:v>
                </c:pt>
                <c:pt idx="1">
                  <c:v>52.830188679245268</c:v>
                </c:pt>
                <c:pt idx="2">
                  <c:v>51.47801009372747</c:v>
                </c:pt>
                <c:pt idx="3">
                  <c:v>48.533007334963322</c:v>
                </c:pt>
                <c:pt idx="4">
                  <c:v>46.067415730337082</c:v>
                </c:pt>
                <c:pt idx="5">
                  <c:v>45.454545454545439</c:v>
                </c:pt>
                <c:pt idx="6">
                  <c:v>44.716692189892804</c:v>
                </c:pt>
                <c:pt idx="7">
                  <c:v>44.277539341917034</c:v>
                </c:pt>
                <c:pt idx="8">
                  <c:v>42.925659472422055</c:v>
                </c:pt>
                <c:pt idx="9">
                  <c:v>41.805118994162555</c:v>
                </c:pt>
                <c:pt idx="10">
                  <c:v>41.53846153846154</c:v>
                </c:pt>
                <c:pt idx="11">
                  <c:v>38.938053097345126</c:v>
                </c:pt>
                <c:pt idx="12">
                  <c:v>38.461538461538453</c:v>
                </c:pt>
                <c:pt idx="13">
                  <c:v>37.010676156583621</c:v>
                </c:pt>
                <c:pt idx="14">
                  <c:v>36.144578313253014</c:v>
                </c:pt>
                <c:pt idx="15">
                  <c:v>34.951456310679603</c:v>
                </c:pt>
                <c:pt idx="16">
                  <c:v>33.767749465084599</c:v>
                </c:pt>
                <c:pt idx="17">
                  <c:v>28.990228013029313</c:v>
                </c:pt>
                <c:pt idx="18">
                  <c:v>28.140703517587934</c:v>
                </c:pt>
                <c:pt idx="19">
                  <c:v>28.037383177570092</c:v>
                </c:pt>
                <c:pt idx="20">
                  <c:v>27.321428571428573</c:v>
                </c:pt>
                <c:pt idx="21">
                  <c:v>24.324324324324323</c:v>
                </c:pt>
                <c:pt idx="22">
                  <c:v>20.357142857142854</c:v>
                </c:pt>
                <c:pt idx="23">
                  <c:v>17.287420941672522</c:v>
                </c:pt>
                <c:pt idx="24">
                  <c:v>15.384615384615385</c:v>
                </c:pt>
                <c:pt idx="25">
                  <c:v>14.700193423597677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9-454B-8C09-DFB684826467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ВУЗЫ!$M$3:$M$28</c:f>
              <c:strCache>
                <c:ptCount val="26"/>
                <c:pt idx="0">
                  <c:v>Университет гражданской защиты</c:v>
                </c:pt>
                <c:pt idx="1">
                  <c:v>Частный институт управления и предпринимательства</c:v>
                </c:pt>
                <c:pt idx="2">
                  <c:v>Белорусский национальный технический университет</c:v>
                </c:pt>
                <c:pt idx="3">
                  <c:v>Белорусский государственный университет физической культуры</c:v>
                </c:pt>
                <c:pt idx="4">
                  <c:v>Минский инновационный университет</c:v>
                </c:pt>
                <c:pt idx="5">
                  <c:v>Институт парламентаризма и предпринимательства</c:v>
                </c:pt>
                <c:pt idx="6">
                  <c:v>Белорусского государственного университета информатики и радиоэлектроники</c:v>
                </c:pt>
                <c:pt idx="7">
                  <c:v>Белорусский государственный экономический университет</c:v>
                </c:pt>
                <c:pt idx="8">
                  <c:v>Белорусский государственный университет культуры и искусств</c:v>
                </c:pt>
                <c:pt idx="9">
                  <c:v>Белорусский государственный медицинский  университет</c:v>
                </c:pt>
                <c:pt idx="10">
                  <c:v>МИТСО</c:v>
                </c:pt>
                <c:pt idx="11">
                  <c:v> Белорусский торгово-экономический университет потребительской кооперации</c:v>
                </c:pt>
                <c:pt idx="12">
                  <c:v>Институт Бизнеса БГУ</c:v>
                </c:pt>
                <c:pt idx="13">
                  <c:v>Белорусский государственный технологический университет</c:v>
                </c:pt>
                <c:pt idx="14">
                  <c:v>Белорусская государственная академия искусств</c:v>
                </c:pt>
                <c:pt idx="15">
                  <c:v>Белорусский государственный аграрный технический университет</c:v>
                </c:pt>
                <c:pt idx="16">
                  <c:v>Белорусский государственный университет</c:v>
                </c:pt>
                <c:pt idx="17">
                  <c:v>Международный государственный экологический институт им. А.Д. Сахарова</c:v>
                </c:pt>
                <c:pt idx="18">
                  <c:v>Белорусская государственная академия музыки</c:v>
                </c:pt>
                <c:pt idx="19">
                  <c:v>Белорусская государственная академия авиации</c:v>
                </c:pt>
                <c:pt idx="20">
                  <c:v>Академия управления при президенте РБ</c:v>
                </c:pt>
                <c:pt idx="21">
                  <c:v>Минский филиал Российского экономического университета им. Г.В.Плеханова</c:v>
                </c:pt>
                <c:pt idx="22">
                  <c:v>Минский государственный лингвистический университет</c:v>
                </c:pt>
                <c:pt idx="23">
                  <c:v>Белорусский государственный педагогический университет</c:v>
                </c:pt>
                <c:pt idx="24">
                  <c:v>Институт современных знаний им.Широкова</c:v>
                </c:pt>
                <c:pt idx="25">
                  <c:v>УО "Белорусская государственная академия связи"</c:v>
                </c:pt>
              </c:strCache>
            </c:strRef>
          </c:cat>
          <c:val>
            <c:numRef>
              <c:f>ВУЗЫ!$O$3:$O$28</c:f>
              <c:numCache>
                <c:formatCode>0.0</c:formatCode>
                <c:ptCount val="26"/>
                <c:pt idx="0">
                  <c:v>95.394736842105246</c:v>
                </c:pt>
                <c:pt idx="1">
                  <c:v>5.3061224489795915</c:v>
                </c:pt>
                <c:pt idx="2">
                  <c:v>10.989992852037171</c:v>
                </c:pt>
                <c:pt idx="3">
                  <c:v>29.613733905579391</c:v>
                </c:pt>
                <c:pt idx="4">
                  <c:v>2.6627218934911241</c:v>
                </c:pt>
                <c:pt idx="5">
                  <c:v>19.298245614035089</c:v>
                </c:pt>
                <c:pt idx="6">
                  <c:v>16.743946419371454</c:v>
                </c:pt>
                <c:pt idx="7">
                  <c:v>2.9921795307718457</c:v>
                </c:pt>
                <c:pt idx="8">
                  <c:v>20.94594594594594</c:v>
                </c:pt>
                <c:pt idx="9">
                  <c:v>3.1118717908822155</c:v>
                </c:pt>
                <c:pt idx="10">
                  <c:v>5.0898203592814371</c:v>
                </c:pt>
                <c:pt idx="11">
                  <c:v>2.8571428571428572</c:v>
                </c:pt>
                <c:pt idx="12">
                  <c:v>3.2967032967032965</c:v>
                </c:pt>
                <c:pt idx="13">
                  <c:v>1.25</c:v>
                </c:pt>
                <c:pt idx="14">
                  <c:v>7.7529566360052549</c:v>
                </c:pt>
                <c:pt idx="15">
                  <c:v>4.9959049959049961</c:v>
                </c:pt>
                <c:pt idx="16">
                  <c:v>30.701455206912232</c:v>
                </c:pt>
                <c:pt idx="17">
                  <c:v>0</c:v>
                </c:pt>
                <c:pt idx="18">
                  <c:v>12.64080100125156</c:v>
                </c:pt>
                <c:pt idx="19">
                  <c:v>4.3818466353677623</c:v>
                </c:pt>
                <c:pt idx="20">
                  <c:v>6.156716417910447</c:v>
                </c:pt>
                <c:pt idx="21">
                  <c:v>2.512562814070352</c:v>
                </c:pt>
                <c:pt idx="22">
                  <c:v>0</c:v>
                </c:pt>
                <c:pt idx="23">
                  <c:v>5.7430848570089061</c:v>
                </c:pt>
                <c:pt idx="24">
                  <c:v>5.9500959692898272</c:v>
                </c:pt>
                <c:pt idx="25">
                  <c:v>4.4628099173553712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59-454B-8C09-DFB684826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262464"/>
        <c:axId val="99264000"/>
      </c:barChart>
      <c:catAx>
        <c:axId val="9926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99264000"/>
        <c:crosses val="autoZero"/>
        <c:auto val="1"/>
        <c:lblAlgn val="ctr"/>
        <c:lblOffset val="100"/>
        <c:noMultiLvlLbl val="0"/>
      </c:catAx>
      <c:valAx>
        <c:axId val="9926400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9926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B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/>
              <a:t>Основные выявленные нарушения в контакт-центрах ВУЗов</a:t>
            </a:r>
          </a:p>
        </c:rich>
      </c:tx>
      <c:layout>
        <c:manualLayout>
          <c:xMode val="edge"/>
          <c:yMode val="edge"/>
          <c:x val="0.12305219600078024"/>
          <c:y val="3.2581122667458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04F7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Лист1!$B$24:$B$27</c:f>
              <c:strCache>
                <c:ptCount val="4"/>
                <c:pt idx="0">
                  <c:v>несоблюдение требований дезинфекционного режима и влажной уборки(отсутствие дез.средств и моющих средств; уборочного инвентаря и др)</c:v>
                </c:pt>
                <c:pt idx="1">
                  <c:v>несоблюдение организации быта студентов (несоблюдение требований к внутренней отделке помещений, мебели, проведению текущих ремонтов)</c:v>
                </c:pt>
                <c:pt idx="2">
                  <c:v>несоблюдение требований масочного режима </c:v>
                </c:pt>
                <c:pt idx="3">
                  <c:v>не разработан маршрут передвижения пребывающих в контакт-центр</c:v>
                </c:pt>
              </c:strCache>
            </c:strRef>
          </c:cat>
          <c:val>
            <c:numRef>
              <c:f>Лист1!$C$24:$C$27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E-4FF2-96BB-CB54B48918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629632"/>
        <c:axId val="110631168"/>
      </c:barChart>
      <c:catAx>
        <c:axId val="11062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0631168"/>
        <c:crosses val="autoZero"/>
        <c:auto val="1"/>
        <c:lblAlgn val="ctr"/>
        <c:lblOffset val="100"/>
        <c:noMultiLvlLbl val="0"/>
      </c:catAx>
      <c:valAx>
        <c:axId val="11063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62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5D037-2138-4F91-8156-3D06EC286AF9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492F8FA-191F-4C44-ABD1-BA2945F87A3F}">
      <dgm:prSet phldrT="[Текст]"/>
      <dgm:spPr/>
      <dgm:t>
        <a:bodyPr/>
        <a:lstStyle/>
        <a:p>
          <a:r>
            <a:rPr lang="ru-RU" dirty="0"/>
            <a:t>Медицинские работники, работники учреждений образования и социального обслуживания населения, лица, проживающие в учреждениях с круглосуточным режимом пребывания.</a:t>
          </a:r>
          <a:endParaRPr lang="x-none" dirty="0"/>
        </a:p>
      </dgm:t>
    </dgm:pt>
    <dgm:pt modelId="{103F1F80-995D-4C41-A137-79D605DCD639}" type="parTrans" cxnId="{30A3EB73-C6C5-446B-B53E-7E666015160C}">
      <dgm:prSet/>
      <dgm:spPr/>
      <dgm:t>
        <a:bodyPr/>
        <a:lstStyle/>
        <a:p>
          <a:endParaRPr lang="x-none"/>
        </a:p>
      </dgm:t>
    </dgm:pt>
    <dgm:pt modelId="{2B24B99C-7082-418A-830A-A2A3DFF8489A}" type="sibTrans" cxnId="{30A3EB73-C6C5-446B-B53E-7E666015160C}">
      <dgm:prSet/>
      <dgm:spPr/>
      <dgm:t>
        <a:bodyPr/>
        <a:lstStyle/>
        <a:p>
          <a:endParaRPr lang="x-none"/>
        </a:p>
      </dgm:t>
    </dgm:pt>
    <dgm:pt modelId="{B8768B7F-1431-4724-8926-839CCD1AD5BB}">
      <dgm:prSet phldrT="[Текст]"/>
      <dgm:spPr/>
      <dgm:t>
        <a:bodyPr/>
        <a:lstStyle/>
        <a:p>
          <a:r>
            <a:rPr lang="ru-RU" dirty="0"/>
            <a:t>Лица в возрасте 61 год и старше, лица с хроническими заболеваниями и имеющие риск тяжелого течения заболевания.</a:t>
          </a:r>
          <a:endParaRPr lang="x-none" dirty="0"/>
        </a:p>
      </dgm:t>
    </dgm:pt>
    <dgm:pt modelId="{33E2B792-FC3A-4859-B40E-E07850E7327D}" type="parTrans" cxnId="{8F521B96-611B-444E-9694-1A511B6D8947}">
      <dgm:prSet/>
      <dgm:spPr/>
      <dgm:t>
        <a:bodyPr/>
        <a:lstStyle/>
        <a:p>
          <a:endParaRPr lang="x-none"/>
        </a:p>
      </dgm:t>
    </dgm:pt>
    <dgm:pt modelId="{EDC798EB-5E98-4941-954A-5F1F9829E15F}" type="sibTrans" cxnId="{8F521B96-611B-444E-9694-1A511B6D8947}">
      <dgm:prSet/>
      <dgm:spPr/>
      <dgm:t>
        <a:bodyPr/>
        <a:lstStyle/>
        <a:p>
          <a:endParaRPr lang="x-none"/>
        </a:p>
      </dgm:t>
    </dgm:pt>
    <dgm:pt modelId="{60711B51-A6ED-43CD-AC89-6EFD83E0D817}">
      <dgm:prSet phldrT="[Текст]"/>
      <dgm:spPr/>
      <dgm:t>
        <a:bodyPr/>
        <a:lstStyle/>
        <a:p>
          <a:r>
            <a:rPr lang="ru-RU" dirty="0"/>
            <a:t>Лица отдельных профессиональных групп, имеющие более высокий риск заражения инфекцией </a:t>
          </a:r>
          <a:r>
            <a:rPr lang="en-US" dirty="0"/>
            <a:t>COVID-19.</a:t>
          </a:r>
          <a:endParaRPr lang="x-none" dirty="0"/>
        </a:p>
      </dgm:t>
    </dgm:pt>
    <dgm:pt modelId="{01D35A2C-C241-42B6-8AAE-01327A07D2F1}" type="parTrans" cxnId="{3DC4D453-977D-4DB0-9C1C-D7A147405C10}">
      <dgm:prSet/>
      <dgm:spPr/>
      <dgm:t>
        <a:bodyPr/>
        <a:lstStyle/>
        <a:p>
          <a:endParaRPr lang="x-none"/>
        </a:p>
      </dgm:t>
    </dgm:pt>
    <dgm:pt modelId="{936E3C41-A0D1-4BEE-A2CA-017AAE581246}" type="sibTrans" cxnId="{3DC4D453-977D-4DB0-9C1C-D7A147405C10}">
      <dgm:prSet/>
      <dgm:spPr/>
      <dgm:t>
        <a:bodyPr/>
        <a:lstStyle/>
        <a:p>
          <a:endParaRPr lang="x-none"/>
        </a:p>
      </dgm:t>
    </dgm:pt>
    <dgm:pt modelId="{200F88AA-A132-4319-B071-62EA7ABCCC1B}">
      <dgm:prSet/>
      <dgm:spPr/>
      <dgm:t>
        <a:bodyPr/>
        <a:lstStyle/>
        <a:p>
          <a:r>
            <a:rPr lang="ru-RU" dirty="0"/>
            <a:t>Прочее население.</a:t>
          </a:r>
          <a:endParaRPr lang="x-none" dirty="0"/>
        </a:p>
      </dgm:t>
    </dgm:pt>
    <dgm:pt modelId="{D6A3E7E8-A50E-4E45-81CE-60ED06778839}" type="parTrans" cxnId="{0489F844-89F5-42A9-B3AF-D6E9F6D5CA1C}">
      <dgm:prSet/>
      <dgm:spPr/>
      <dgm:t>
        <a:bodyPr/>
        <a:lstStyle/>
        <a:p>
          <a:endParaRPr lang="x-none"/>
        </a:p>
      </dgm:t>
    </dgm:pt>
    <dgm:pt modelId="{713DA4D5-30C1-40F3-8052-50E5FB41BF6A}" type="sibTrans" cxnId="{0489F844-89F5-42A9-B3AF-D6E9F6D5CA1C}">
      <dgm:prSet/>
      <dgm:spPr/>
      <dgm:t>
        <a:bodyPr/>
        <a:lstStyle/>
        <a:p>
          <a:endParaRPr lang="x-none"/>
        </a:p>
      </dgm:t>
    </dgm:pt>
    <dgm:pt modelId="{DB96BDDA-391E-47F7-A827-6AA2AAA2BB05}" type="pres">
      <dgm:prSet presAssocID="{0F55D037-2138-4F91-8156-3D06EC286AF9}" presName="Name0" presStyleCnt="0">
        <dgm:presLayoutVars>
          <dgm:dir/>
          <dgm:resizeHandles val="exact"/>
        </dgm:presLayoutVars>
      </dgm:prSet>
      <dgm:spPr/>
    </dgm:pt>
    <dgm:pt modelId="{45F6F3FF-E964-450C-B98E-4BA648384BE5}" type="pres">
      <dgm:prSet presAssocID="{8492F8FA-191F-4C44-ABD1-BA2945F87A3F}" presName="node" presStyleLbl="node1" presStyleIdx="0" presStyleCnt="4">
        <dgm:presLayoutVars>
          <dgm:bulletEnabled val="1"/>
        </dgm:presLayoutVars>
      </dgm:prSet>
      <dgm:spPr/>
    </dgm:pt>
    <dgm:pt modelId="{EC87E7DE-86C1-4E73-89FB-CB41FF41C0C1}" type="pres">
      <dgm:prSet presAssocID="{2B24B99C-7082-418A-830A-A2A3DFF8489A}" presName="sibTrans" presStyleLbl="sibTrans2D1" presStyleIdx="0" presStyleCnt="3"/>
      <dgm:spPr/>
    </dgm:pt>
    <dgm:pt modelId="{76411B97-4DB0-4B5B-9654-3A3D5578772B}" type="pres">
      <dgm:prSet presAssocID="{2B24B99C-7082-418A-830A-A2A3DFF8489A}" presName="connectorText" presStyleLbl="sibTrans2D1" presStyleIdx="0" presStyleCnt="3"/>
      <dgm:spPr/>
    </dgm:pt>
    <dgm:pt modelId="{3ADB09D7-5699-4E5C-A187-A7F36A53F4B5}" type="pres">
      <dgm:prSet presAssocID="{B8768B7F-1431-4724-8926-839CCD1AD5BB}" presName="node" presStyleLbl="node1" presStyleIdx="1" presStyleCnt="4">
        <dgm:presLayoutVars>
          <dgm:bulletEnabled val="1"/>
        </dgm:presLayoutVars>
      </dgm:prSet>
      <dgm:spPr/>
    </dgm:pt>
    <dgm:pt modelId="{1EE8CCCD-AF7F-415D-A26F-F31346934ED9}" type="pres">
      <dgm:prSet presAssocID="{EDC798EB-5E98-4941-954A-5F1F9829E15F}" presName="sibTrans" presStyleLbl="sibTrans2D1" presStyleIdx="1" presStyleCnt="3"/>
      <dgm:spPr/>
    </dgm:pt>
    <dgm:pt modelId="{EF83738F-AF02-4C43-8345-136BA89F9F8D}" type="pres">
      <dgm:prSet presAssocID="{EDC798EB-5E98-4941-954A-5F1F9829E15F}" presName="connectorText" presStyleLbl="sibTrans2D1" presStyleIdx="1" presStyleCnt="3"/>
      <dgm:spPr/>
    </dgm:pt>
    <dgm:pt modelId="{97F1F4CF-4204-450B-90B1-D867DDB90B3D}" type="pres">
      <dgm:prSet presAssocID="{60711B51-A6ED-43CD-AC89-6EFD83E0D817}" presName="node" presStyleLbl="node1" presStyleIdx="2" presStyleCnt="4">
        <dgm:presLayoutVars>
          <dgm:bulletEnabled val="1"/>
        </dgm:presLayoutVars>
      </dgm:prSet>
      <dgm:spPr/>
    </dgm:pt>
    <dgm:pt modelId="{4C9614B0-BA5F-458D-BE32-80AA07CF0103}" type="pres">
      <dgm:prSet presAssocID="{936E3C41-A0D1-4BEE-A2CA-017AAE581246}" presName="sibTrans" presStyleLbl="sibTrans2D1" presStyleIdx="2" presStyleCnt="3"/>
      <dgm:spPr/>
    </dgm:pt>
    <dgm:pt modelId="{435BE52B-29A4-451D-943C-06EB73F35A06}" type="pres">
      <dgm:prSet presAssocID="{936E3C41-A0D1-4BEE-A2CA-017AAE581246}" presName="connectorText" presStyleLbl="sibTrans2D1" presStyleIdx="2" presStyleCnt="3"/>
      <dgm:spPr/>
    </dgm:pt>
    <dgm:pt modelId="{E8908166-ADF5-4E21-B6D2-7D361000E2E2}" type="pres">
      <dgm:prSet presAssocID="{200F88AA-A132-4319-B071-62EA7ABCCC1B}" presName="node" presStyleLbl="node1" presStyleIdx="3" presStyleCnt="4">
        <dgm:presLayoutVars>
          <dgm:bulletEnabled val="1"/>
        </dgm:presLayoutVars>
      </dgm:prSet>
      <dgm:spPr/>
    </dgm:pt>
  </dgm:ptLst>
  <dgm:cxnLst>
    <dgm:cxn modelId="{97ADA809-1B66-4EA2-83CE-72761EED4014}" type="presOf" srcId="{2B24B99C-7082-418A-830A-A2A3DFF8489A}" destId="{76411B97-4DB0-4B5B-9654-3A3D5578772B}" srcOrd="1" destOrd="0" presId="urn:microsoft.com/office/officeart/2005/8/layout/process1"/>
    <dgm:cxn modelId="{0489F844-89F5-42A9-B3AF-D6E9F6D5CA1C}" srcId="{0F55D037-2138-4F91-8156-3D06EC286AF9}" destId="{200F88AA-A132-4319-B071-62EA7ABCCC1B}" srcOrd="3" destOrd="0" parTransId="{D6A3E7E8-A50E-4E45-81CE-60ED06778839}" sibTransId="{713DA4D5-30C1-40F3-8052-50E5FB41BF6A}"/>
    <dgm:cxn modelId="{B7E3FD4F-A9A5-4D38-BBD6-2540B86EF876}" type="presOf" srcId="{200F88AA-A132-4319-B071-62EA7ABCCC1B}" destId="{E8908166-ADF5-4E21-B6D2-7D361000E2E2}" srcOrd="0" destOrd="0" presId="urn:microsoft.com/office/officeart/2005/8/layout/process1"/>
    <dgm:cxn modelId="{B695C171-E83F-475F-98D2-66E7098C2F4D}" type="presOf" srcId="{EDC798EB-5E98-4941-954A-5F1F9829E15F}" destId="{1EE8CCCD-AF7F-415D-A26F-F31346934ED9}" srcOrd="0" destOrd="0" presId="urn:microsoft.com/office/officeart/2005/8/layout/process1"/>
    <dgm:cxn modelId="{3DC4D453-977D-4DB0-9C1C-D7A147405C10}" srcId="{0F55D037-2138-4F91-8156-3D06EC286AF9}" destId="{60711B51-A6ED-43CD-AC89-6EFD83E0D817}" srcOrd="2" destOrd="0" parTransId="{01D35A2C-C241-42B6-8AAE-01327A07D2F1}" sibTransId="{936E3C41-A0D1-4BEE-A2CA-017AAE581246}"/>
    <dgm:cxn modelId="{30A3EB73-C6C5-446B-B53E-7E666015160C}" srcId="{0F55D037-2138-4F91-8156-3D06EC286AF9}" destId="{8492F8FA-191F-4C44-ABD1-BA2945F87A3F}" srcOrd="0" destOrd="0" parTransId="{103F1F80-995D-4C41-A137-79D605DCD639}" sibTransId="{2B24B99C-7082-418A-830A-A2A3DFF8489A}"/>
    <dgm:cxn modelId="{DC940254-896E-4345-BC37-C2B36BEEECA8}" type="presOf" srcId="{EDC798EB-5E98-4941-954A-5F1F9829E15F}" destId="{EF83738F-AF02-4C43-8345-136BA89F9F8D}" srcOrd="1" destOrd="0" presId="urn:microsoft.com/office/officeart/2005/8/layout/process1"/>
    <dgm:cxn modelId="{40595685-75C4-4A3C-83E9-852A0D804276}" type="presOf" srcId="{60711B51-A6ED-43CD-AC89-6EFD83E0D817}" destId="{97F1F4CF-4204-450B-90B1-D867DDB90B3D}" srcOrd="0" destOrd="0" presId="urn:microsoft.com/office/officeart/2005/8/layout/process1"/>
    <dgm:cxn modelId="{3C10938B-D951-4964-B657-1FAE8E859C8A}" type="presOf" srcId="{0F55D037-2138-4F91-8156-3D06EC286AF9}" destId="{DB96BDDA-391E-47F7-A827-6AA2AAA2BB05}" srcOrd="0" destOrd="0" presId="urn:microsoft.com/office/officeart/2005/8/layout/process1"/>
    <dgm:cxn modelId="{8F521B96-611B-444E-9694-1A511B6D8947}" srcId="{0F55D037-2138-4F91-8156-3D06EC286AF9}" destId="{B8768B7F-1431-4724-8926-839CCD1AD5BB}" srcOrd="1" destOrd="0" parTransId="{33E2B792-FC3A-4859-B40E-E07850E7327D}" sibTransId="{EDC798EB-5E98-4941-954A-5F1F9829E15F}"/>
    <dgm:cxn modelId="{0F4E87AC-3AEF-41A2-9391-D1AEC7EA9E10}" type="presOf" srcId="{936E3C41-A0D1-4BEE-A2CA-017AAE581246}" destId="{4C9614B0-BA5F-458D-BE32-80AA07CF0103}" srcOrd="0" destOrd="0" presId="urn:microsoft.com/office/officeart/2005/8/layout/process1"/>
    <dgm:cxn modelId="{84FF95B5-06C8-4451-8A02-B86991D15A29}" type="presOf" srcId="{B8768B7F-1431-4724-8926-839CCD1AD5BB}" destId="{3ADB09D7-5699-4E5C-A187-A7F36A53F4B5}" srcOrd="0" destOrd="0" presId="urn:microsoft.com/office/officeart/2005/8/layout/process1"/>
    <dgm:cxn modelId="{F0FB06D0-3174-4C1C-B593-12CA82634081}" type="presOf" srcId="{936E3C41-A0D1-4BEE-A2CA-017AAE581246}" destId="{435BE52B-29A4-451D-943C-06EB73F35A06}" srcOrd="1" destOrd="0" presId="urn:microsoft.com/office/officeart/2005/8/layout/process1"/>
    <dgm:cxn modelId="{D420A9D2-90E9-4669-AFE3-14858DDBC356}" type="presOf" srcId="{8492F8FA-191F-4C44-ABD1-BA2945F87A3F}" destId="{45F6F3FF-E964-450C-B98E-4BA648384BE5}" srcOrd="0" destOrd="0" presId="urn:microsoft.com/office/officeart/2005/8/layout/process1"/>
    <dgm:cxn modelId="{808DBFF7-0862-4A7C-A82E-EEC731FA877F}" type="presOf" srcId="{2B24B99C-7082-418A-830A-A2A3DFF8489A}" destId="{EC87E7DE-86C1-4E73-89FB-CB41FF41C0C1}" srcOrd="0" destOrd="0" presId="urn:microsoft.com/office/officeart/2005/8/layout/process1"/>
    <dgm:cxn modelId="{A1E5F9DA-B8EF-4284-B915-306CDD356255}" type="presParOf" srcId="{DB96BDDA-391E-47F7-A827-6AA2AAA2BB05}" destId="{45F6F3FF-E964-450C-B98E-4BA648384BE5}" srcOrd="0" destOrd="0" presId="urn:microsoft.com/office/officeart/2005/8/layout/process1"/>
    <dgm:cxn modelId="{0F0A2694-A895-420A-977D-08CBA4963CF0}" type="presParOf" srcId="{DB96BDDA-391E-47F7-A827-6AA2AAA2BB05}" destId="{EC87E7DE-86C1-4E73-89FB-CB41FF41C0C1}" srcOrd="1" destOrd="0" presId="urn:microsoft.com/office/officeart/2005/8/layout/process1"/>
    <dgm:cxn modelId="{25945B31-31F3-4E42-B934-6FBEA581A970}" type="presParOf" srcId="{EC87E7DE-86C1-4E73-89FB-CB41FF41C0C1}" destId="{76411B97-4DB0-4B5B-9654-3A3D5578772B}" srcOrd="0" destOrd="0" presId="urn:microsoft.com/office/officeart/2005/8/layout/process1"/>
    <dgm:cxn modelId="{85F011D3-2050-433B-B4EC-F16B959DABD8}" type="presParOf" srcId="{DB96BDDA-391E-47F7-A827-6AA2AAA2BB05}" destId="{3ADB09D7-5699-4E5C-A187-A7F36A53F4B5}" srcOrd="2" destOrd="0" presId="urn:microsoft.com/office/officeart/2005/8/layout/process1"/>
    <dgm:cxn modelId="{56E266F1-748E-4391-9101-8F961EBC262A}" type="presParOf" srcId="{DB96BDDA-391E-47F7-A827-6AA2AAA2BB05}" destId="{1EE8CCCD-AF7F-415D-A26F-F31346934ED9}" srcOrd="3" destOrd="0" presId="urn:microsoft.com/office/officeart/2005/8/layout/process1"/>
    <dgm:cxn modelId="{DAA0B30E-16E1-40AB-BFED-98C74B4E1589}" type="presParOf" srcId="{1EE8CCCD-AF7F-415D-A26F-F31346934ED9}" destId="{EF83738F-AF02-4C43-8345-136BA89F9F8D}" srcOrd="0" destOrd="0" presId="urn:microsoft.com/office/officeart/2005/8/layout/process1"/>
    <dgm:cxn modelId="{223F68D5-F9AF-479F-9685-D947978D2895}" type="presParOf" srcId="{DB96BDDA-391E-47F7-A827-6AA2AAA2BB05}" destId="{97F1F4CF-4204-450B-90B1-D867DDB90B3D}" srcOrd="4" destOrd="0" presId="urn:microsoft.com/office/officeart/2005/8/layout/process1"/>
    <dgm:cxn modelId="{A2F65E2B-59D5-4E42-8AB3-11577C716246}" type="presParOf" srcId="{DB96BDDA-391E-47F7-A827-6AA2AAA2BB05}" destId="{4C9614B0-BA5F-458D-BE32-80AA07CF0103}" srcOrd="5" destOrd="0" presId="urn:microsoft.com/office/officeart/2005/8/layout/process1"/>
    <dgm:cxn modelId="{F19E6CF3-AFED-44AC-B9F6-D3D27C1B3B19}" type="presParOf" srcId="{4C9614B0-BA5F-458D-BE32-80AA07CF0103}" destId="{435BE52B-29A4-451D-943C-06EB73F35A06}" srcOrd="0" destOrd="0" presId="urn:microsoft.com/office/officeart/2005/8/layout/process1"/>
    <dgm:cxn modelId="{014C4027-BEC6-464D-8BC8-8B03F471139F}" type="presParOf" srcId="{DB96BDDA-391E-47F7-A827-6AA2AAA2BB05}" destId="{E8908166-ADF5-4E21-B6D2-7D361000E2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F0217-11B0-4B03-994A-5EA2B391E2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7E8DC-2046-42AB-B9CE-C68148C05C59}">
      <dgm:prSet phldrT="[Текст]"/>
      <dgm:spPr/>
      <dgm:t>
        <a:bodyPr/>
        <a:lstStyle/>
        <a:p>
          <a:r>
            <a:rPr lang="ru-RU" dirty="0"/>
            <a:t>Необходимо привить </a:t>
          </a:r>
          <a:r>
            <a:rPr lang="ru-RU" b="1" u="sng" dirty="0"/>
            <a:t>не менее 60% </a:t>
          </a:r>
          <a:r>
            <a:rPr lang="ru-RU" dirty="0"/>
            <a:t>учащихся </a:t>
          </a:r>
          <a:r>
            <a:rPr lang="ru-RU" dirty="0" err="1"/>
            <a:t>ССУЗов</a:t>
          </a:r>
          <a:r>
            <a:rPr lang="ru-RU" dirty="0"/>
            <a:t> и ВУЗов</a:t>
          </a:r>
          <a:endParaRPr lang="x-none" dirty="0"/>
        </a:p>
      </dgm:t>
    </dgm:pt>
    <dgm:pt modelId="{AC6582D4-9AA2-4CD2-9EAF-4564814F51C0}" type="parTrans" cxnId="{A86B27ED-70F6-4934-AAE2-6A7801EE6754}">
      <dgm:prSet/>
      <dgm:spPr/>
      <dgm:t>
        <a:bodyPr/>
        <a:lstStyle/>
        <a:p>
          <a:endParaRPr lang="x-none"/>
        </a:p>
      </dgm:t>
    </dgm:pt>
    <dgm:pt modelId="{9EA9FF8D-96BE-4F89-A77A-76ACC04ADD5C}" type="sibTrans" cxnId="{A86B27ED-70F6-4934-AAE2-6A7801EE6754}">
      <dgm:prSet/>
      <dgm:spPr/>
      <dgm:t>
        <a:bodyPr/>
        <a:lstStyle/>
        <a:p>
          <a:endParaRPr lang="x-none"/>
        </a:p>
      </dgm:t>
    </dgm:pt>
    <dgm:pt modelId="{56137762-E660-4E10-A575-34C8E4242985}">
      <dgm:prSet phldrT="[Текст]" custT="1"/>
      <dgm:spPr/>
      <dgm:t>
        <a:bodyPr/>
        <a:lstStyle/>
        <a:p>
          <a:r>
            <a:rPr lang="ru-RU" sz="1200" dirty="0"/>
            <a:t>Необходимо привить не </a:t>
          </a:r>
          <a:r>
            <a:rPr lang="ru-RU" sz="1400" b="1" u="sng" dirty="0"/>
            <a:t>менее 75% </a:t>
          </a:r>
          <a:r>
            <a:rPr lang="ru-RU" sz="1200" dirty="0"/>
            <a:t>работников учреждений образования</a:t>
          </a:r>
          <a:endParaRPr lang="x-none" sz="1200" dirty="0"/>
        </a:p>
      </dgm:t>
    </dgm:pt>
    <dgm:pt modelId="{59EBBF90-2FBA-41B1-8817-BC71103F0428}" type="parTrans" cxnId="{E5039845-AF94-4E8C-84F5-5E10FD2347BF}">
      <dgm:prSet/>
      <dgm:spPr/>
      <dgm:t>
        <a:bodyPr/>
        <a:lstStyle/>
        <a:p>
          <a:endParaRPr lang="x-none"/>
        </a:p>
      </dgm:t>
    </dgm:pt>
    <dgm:pt modelId="{9CA8B4CF-3EBC-4547-9DEE-A28AE9AC0DB5}" type="sibTrans" cxnId="{E5039845-AF94-4E8C-84F5-5E10FD2347BF}">
      <dgm:prSet/>
      <dgm:spPr/>
      <dgm:t>
        <a:bodyPr/>
        <a:lstStyle/>
        <a:p>
          <a:endParaRPr lang="x-none"/>
        </a:p>
      </dgm:t>
    </dgm:pt>
    <dgm:pt modelId="{76AB9203-BD72-4454-9CA6-7FC7597AF4EA}" type="pres">
      <dgm:prSet presAssocID="{6E9F0217-11B0-4B03-994A-5EA2B391E2EB}" presName="CompostProcess" presStyleCnt="0">
        <dgm:presLayoutVars>
          <dgm:dir/>
          <dgm:resizeHandles val="exact"/>
        </dgm:presLayoutVars>
      </dgm:prSet>
      <dgm:spPr/>
    </dgm:pt>
    <dgm:pt modelId="{F9CEAD8E-1113-4430-98E0-4D84AD95E039}" type="pres">
      <dgm:prSet presAssocID="{6E9F0217-11B0-4B03-994A-5EA2B391E2EB}" presName="arrow" presStyleLbl="bgShp" presStyleIdx="0" presStyleCnt="1"/>
      <dgm:spPr/>
    </dgm:pt>
    <dgm:pt modelId="{6FAFD4E8-749A-4E03-A893-525C7E9C53A6}" type="pres">
      <dgm:prSet presAssocID="{6E9F0217-11B0-4B03-994A-5EA2B391E2EB}" presName="linearProcess" presStyleCnt="0"/>
      <dgm:spPr/>
    </dgm:pt>
    <dgm:pt modelId="{202AF66E-F993-445D-A3AB-E8ADA53115A6}" type="pres">
      <dgm:prSet presAssocID="{F447E8DC-2046-42AB-B9CE-C68148C05C59}" presName="textNode" presStyleLbl="node1" presStyleIdx="0" presStyleCnt="2">
        <dgm:presLayoutVars>
          <dgm:bulletEnabled val="1"/>
        </dgm:presLayoutVars>
      </dgm:prSet>
      <dgm:spPr/>
    </dgm:pt>
    <dgm:pt modelId="{114BA59B-D1B5-4A31-A9DA-07644354914F}" type="pres">
      <dgm:prSet presAssocID="{9EA9FF8D-96BE-4F89-A77A-76ACC04ADD5C}" presName="sibTrans" presStyleCnt="0"/>
      <dgm:spPr/>
    </dgm:pt>
    <dgm:pt modelId="{0B40DCA9-D385-4FC6-A16E-E554A68208FB}" type="pres">
      <dgm:prSet presAssocID="{56137762-E660-4E10-A575-34C8E4242985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B791E00-0A5D-483F-AE43-18569DDBBAA3}" type="presOf" srcId="{F447E8DC-2046-42AB-B9CE-C68148C05C59}" destId="{202AF66E-F993-445D-A3AB-E8ADA53115A6}" srcOrd="0" destOrd="0" presId="urn:microsoft.com/office/officeart/2005/8/layout/hProcess9"/>
    <dgm:cxn modelId="{5C3C2439-F646-4380-8F61-98965C3C840D}" type="presOf" srcId="{56137762-E660-4E10-A575-34C8E4242985}" destId="{0B40DCA9-D385-4FC6-A16E-E554A68208FB}" srcOrd="0" destOrd="0" presId="urn:microsoft.com/office/officeart/2005/8/layout/hProcess9"/>
    <dgm:cxn modelId="{E5039845-AF94-4E8C-84F5-5E10FD2347BF}" srcId="{6E9F0217-11B0-4B03-994A-5EA2B391E2EB}" destId="{56137762-E660-4E10-A575-34C8E4242985}" srcOrd="1" destOrd="0" parTransId="{59EBBF90-2FBA-41B1-8817-BC71103F0428}" sibTransId="{9CA8B4CF-3EBC-4547-9DEE-A28AE9AC0DB5}"/>
    <dgm:cxn modelId="{B97AB846-036D-41A5-AB7D-78814D3B2B54}" type="presOf" srcId="{6E9F0217-11B0-4B03-994A-5EA2B391E2EB}" destId="{76AB9203-BD72-4454-9CA6-7FC7597AF4EA}" srcOrd="0" destOrd="0" presId="urn:microsoft.com/office/officeart/2005/8/layout/hProcess9"/>
    <dgm:cxn modelId="{A86B27ED-70F6-4934-AAE2-6A7801EE6754}" srcId="{6E9F0217-11B0-4B03-994A-5EA2B391E2EB}" destId="{F447E8DC-2046-42AB-B9CE-C68148C05C59}" srcOrd="0" destOrd="0" parTransId="{AC6582D4-9AA2-4CD2-9EAF-4564814F51C0}" sibTransId="{9EA9FF8D-96BE-4F89-A77A-76ACC04ADD5C}"/>
    <dgm:cxn modelId="{04661108-61FA-4A03-B92B-F2F4D7E58DE1}" type="presParOf" srcId="{76AB9203-BD72-4454-9CA6-7FC7597AF4EA}" destId="{F9CEAD8E-1113-4430-98E0-4D84AD95E039}" srcOrd="0" destOrd="0" presId="urn:microsoft.com/office/officeart/2005/8/layout/hProcess9"/>
    <dgm:cxn modelId="{070DD8C8-3453-4F2E-A2A2-5F77279D3DCF}" type="presParOf" srcId="{76AB9203-BD72-4454-9CA6-7FC7597AF4EA}" destId="{6FAFD4E8-749A-4E03-A893-525C7E9C53A6}" srcOrd="1" destOrd="0" presId="urn:microsoft.com/office/officeart/2005/8/layout/hProcess9"/>
    <dgm:cxn modelId="{E0E476D7-F112-451B-B1B8-DC9BE91EF9AD}" type="presParOf" srcId="{6FAFD4E8-749A-4E03-A893-525C7E9C53A6}" destId="{202AF66E-F993-445D-A3AB-E8ADA53115A6}" srcOrd="0" destOrd="0" presId="urn:microsoft.com/office/officeart/2005/8/layout/hProcess9"/>
    <dgm:cxn modelId="{C5BCB60D-344A-4FFF-96E5-58C17022F2E8}" type="presParOf" srcId="{6FAFD4E8-749A-4E03-A893-525C7E9C53A6}" destId="{114BA59B-D1B5-4A31-A9DA-07644354914F}" srcOrd="1" destOrd="0" presId="urn:microsoft.com/office/officeart/2005/8/layout/hProcess9"/>
    <dgm:cxn modelId="{1B296CF3-7932-4983-9A92-BA4EF770CDAA}" type="presParOf" srcId="{6FAFD4E8-749A-4E03-A893-525C7E9C53A6}" destId="{0B40DCA9-D385-4FC6-A16E-E554A68208F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0054F-BEB8-4DC7-BE34-72DF42D6C3C7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7741FC-8D0E-49D4-9C64-0E360016A36D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1" dirty="0"/>
            <a:t>Вакцины для иммунизации населения за счет </a:t>
          </a:r>
          <a:r>
            <a:rPr lang="ru-RU" sz="1600" b="1" u="sng" dirty="0"/>
            <a:t>средств предприятий, организаций, в т.ч. личных средств граждан</a:t>
          </a:r>
        </a:p>
      </dgm:t>
    </dgm:pt>
    <dgm:pt modelId="{2D1AB6B0-03F1-420E-9673-628B162D7F41}" type="parTrans" cxnId="{B80E8A7D-23A2-43DC-BE40-EB27E6055132}">
      <dgm:prSet/>
      <dgm:spPr/>
      <dgm:t>
        <a:bodyPr/>
        <a:lstStyle/>
        <a:p>
          <a:endParaRPr lang="ru-RU" sz="1600"/>
        </a:p>
      </dgm:t>
    </dgm:pt>
    <dgm:pt modelId="{EFD33F6C-BD57-421E-916C-DD68364F3D65}" type="sibTrans" cxnId="{B80E8A7D-23A2-43DC-BE40-EB27E6055132}">
      <dgm:prSet/>
      <dgm:spPr/>
      <dgm:t>
        <a:bodyPr/>
        <a:lstStyle/>
        <a:p>
          <a:endParaRPr lang="ru-RU" sz="1600"/>
        </a:p>
      </dgm:t>
    </dgm:pt>
    <dgm:pt modelId="{35846E71-02AF-4234-8520-7AB618858C6F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>
              <a:solidFill>
                <a:schemeClr val="accent5">
                  <a:lumMod val="10000"/>
                </a:schemeClr>
              </a:solidFill>
            </a:rPr>
            <a:t>«</a:t>
          </a:r>
          <a:r>
            <a:rPr lang="ru-RU" sz="1800" b="1" dirty="0" err="1">
              <a:solidFill>
                <a:schemeClr val="accent5">
                  <a:lumMod val="10000"/>
                </a:schemeClr>
              </a:solidFill>
            </a:rPr>
            <a:t>Гриппол-Плюс</a:t>
          </a:r>
          <a:r>
            <a:rPr lang="ru-RU" sz="1800" b="1" dirty="0">
              <a:solidFill>
                <a:schemeClr val="accent5">
                  <a:lumMod val="10000"/>
                </a:schemeClr>
              </a:solidFill>
            </a:rPr>
            <a:t>» 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accent5">
                  <a:lumMod val="10000"/>
                </a:schemeClr>
              </a:solidFill>
            </a:rPr>
            <a:t>(страна-производитель Россия, НПО «</a:t>
          </a:r>
          <a:r>
            <a:rPr lang="ru-RU" sz="1400" dirty="0" err="1">
              <a:solidFill>
                <a:schemeClr val="accent5">
                  <a:lumMod val="10000"/>
                </a:schemeClr>
              </a:solidFill>
            </a:rPr>
            <a:t>Петровакс</a:t>
          </a:r>
          <a:r>
            <a:rPr lang="ru-RU" sz="1400" dirty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ru-RU" sz="1400" dirty="0" err="1">
              <a:solidFill>
                <a:schemeClr val="accent5">
                  <a:lumMod val="10000"/>
                </a:schemeClr>
              </a:solidFill>
            </a:rPr>
            <a:t>Фарм</a:t>
          </a:r>
          <a:r>
            <a:rPr lang="ru-RU" sz="1400" dirty="0">
              <a:solidFill>
                <a:schemeClr val="accent5">
                  <a:lumMod val="10000"/>
                </a:schemeClr>
              </a:solidFill>
            </a:rPr>
            <a:t>»)</a:t>
          </a:r>
        </a:p>
      </dgm:t>
    </dgm:pt>
    <dgm:pt modelId="{FE640A4B-86A2-4317-8647-38F797139A1D}" type="parTrans" cxnId="{ADC99AE9-962F-4479-A739-D5C94AA2B13B}">
      <dgm:prSet/>
      <dgm:spPr/>
      <dgm:t>
        <a:bodyPr/>
        <a:lstStyle/>
        <a:p>
          <a:endParaRPr lang="ru-RU" sz="1600"/>
        </a:p>
      </dgm:t>
    </dgm:pt>
    <dgm:pt modelId="{27CC7303-8067-4335-A961-E66F1FCFD2C6}" type="sibTrans" cxnId="{ADC99AE9-962F-4479-A739-D5C94AA2B13B}">
      <dgm:prSet/>
      <dgm:spPr/>
      <dgm:t>
        <a:bodyPr/>
        <a:lstStyle/>
        <a:p>
          <a:endParaRPr lang="ru-RU" sz="1600"/>
        </a:p>
      </dgm:t>
    </dgm:pt>
    <dgm:pt modelId="{ECC1E573-8665-4958-B47D-BCE1F51C619C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 sz="1800" b="1" dirty="0">
            <a:solidFill>
              <a:schemeClr val="accent5">
                <a:lumMod val="10000"/>
              </a:schemeClr>
            </a:solidFill>
          </a:endParaRPr>
        </a:p>
        <a:p>
          <a:endParaRPr lang="ru-RU" sz="1800" b="1" dirty="0">
            <a:solidFill>
              <a:schemeClr val="accent5">
                <a:lumMod val="10000"/>
              </a:schemeClr>
            </a:solidFill>
          </a:endParaRPr>
        </a:p>
        <a:p>
          <a:r>
            <a:rPr lang="ru-RU" sz="1800" b="1" dirty="0">
              <a:solidFill>
                <a:schemeClr val="accent5">
                  <a:lumMod val="10000"/>
                </a:schemeClr>
              </a:solidFill>
            </a:rPr>
            <a:t>«</a:t>
          </a:r>
          <a:r>
            <a:rPr lang="ru-RU" sz="1800" b="1" dirty="0" err="1">
              <a:solidFill>
                <a:schemeClr val="accent5">
                  <a:lumMod val="10000"/>
                </a:schemeClr>
              </a:solidFill>
            </a:rPr>
            <a:t>Ваксигрип</a:t>
          </a:r>
          <a:r>
            <a:rPr lang="ru-RU" sz="1800" b="1" dirty="0">
              <a:solidFill>
                <a:schemeClr val="accent5">
                  <a:lumMod val="10000"/>
                </a:schemeClr>
              </a:solidFill>
            </a:rPr>
            <a:t> Тетра»</a:t>
          </a:r>
        </a:p>
        <a:p>
          <a:r>
            <a:rPr lang="ru-RU" sz="1400" dirty="0">
              <a:solidFill>
                <a:schemeClr val="accent5">
                  <a:lumMod val="10000"/>
                </a:schemeClr>
              </a:solidFill>
            </a:rPr>
            <a:t>(страна-производитель Франция,</a:t>
          </a:r>
          <a:r>
            <a:rPr lang="en-US" sz="1400" dirty="0">
              <a:solidFill>
                <a:schemeClr val="accent5">
                  <a:lumMod val="10000"/>
                </a:schemeClr>
              </a:solidFill>
            </a:rPr>
            <a:t> SANOFI PASTEUR. S.A.</a:t>
          </a:r>
          <a:r>
            <a:rPr lang="ru-RU" sz="1400" dirty="0">
              <a:solidFill>
                <a:schemeClr val="accent5">
                  <a:lumMod val="10000"/>
                </a:schemeClr>
              </a:solidFill>
            </a:rPr>
            <a:t>))</a:t>
          </a:r>
        </a:p>
        <a:p>
          <a:endParaRPr lang="ru-RU" sz="1400" dirty="0">
            <a:solidFill>
              <a:schemeClr val="accent5">
                <a:lumMod val="10000"/>
              </a:schemeClr>
            </a:solidFill>
          </a:endParaRPr>
        </a:p>
        <a:p>
          <a:endParaRPr lang="ru-RU" sz="1400" dirty="0">
            <a:solidFill>
              <a:schemeClr val="accent5">
                <a:lumMod val="10000"/>
              </a:schemeClr>
            </a:solidFill>
          </a:endParaRPr>
        </a:p>
      </dgm:t>
    </dgm:pt>
    <dgm:pt modelId="{AAED4C1D-12B9-4BFD-995F-E13B6DD1AC66}" type="parTrans" cxnId="{98FE1C86-53FF-4A6C-9C9A-31AE57CB04E1}">
      <dgm:prSet/>
      <dgm:spPr/>
      <dgm:t>
        <a:bodyPr/>
        <a:lstStyle/>
        <a:p>
          <a:endParaRPr lang="ru-RU"/>
        </a:p>
      </dgm:t>
    </dgm:pt>
    <dgm:pt modelId="{C7A04D64-1667-4F62-8D13-0EA43FE9F0B2}" type="sibTrans" cxnId="{98FE1C86-53FF-4A6C-9C9A-31AE57CB04E1}">
      <dgm:prSet/>
      <dgm:spPr/>
      <dgm:t>
        <a:bodyPr/>
        <a:lstStyle/>
        <a:p>
          <a:endParaRPr lang="ru-RU"/>
        </a:p>
      </dgm:t>
    </dgm:pt>
    <dgm:pt modelId="{743E059F-832A-4FD6-8FC0-6BD21366CCE2}" type="pres">
      <dgm:prSet presAssocID="{89A0054F-BEB8-4DC7-BE34-72DF42D6C3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E6F48E-B6B9-4EE1-9FA5-5C8307944A74}" type="pres">
      <dgm:prSet presAssocID="{AC7741FC-8D0E-49D4-9C64-0E360016A36D}" presName="hierRoot1" presStyleCnt="0">
        <dgm:presLayoutVars>
          <dgm:hierBranch val="init"/>
        </dgm:presLayoutVars>
      </dgm:prSet>
      <dgm:spPr/>
    </dgm:pt>
    <dgm:pt modelId="{EE92624A-16CF-4583-B831-862DFEC5931B}" type="pres">
      <dgm:prSet presAssocID="{AC7741FC-8D0E-49D4-9C64-0E360016A36D}" presName="rootComposite1" presStyleCnt="0"/>
      <dgm:spPr/>
    </dgm:pt>
    <dgm:pt modelId="{6B9C82A3-A103-4BE2-809D-9F82044BA593}" type="pres">
      <dgm:prSet presAssocID="{AC7741FC-8D0E-49D4-9C64-0E360016A36D}" presName="rootText1" presStyleLbl="node0" presStyleIdx="0" presStyleCnt="1" custScaleX="235741" custScaleY="71386">
        <dgm:presLayoutVars>
          <dgm:chPref val="3"/>
        </dgm:presLayoutVars>
      </dgm:prSet>
      <dgm:spPr/>
    </dgm:pt>
    <dgm:pt modelId="{468D417C-3DA1-4250-84BD-AE98B8064057}" type="pres">
      <dgm:prSet presAssocID="{AC7741FC-8D0E-49D4-9C64-0E360016A36D}" presName="rootConnector1" presStyleLbl="node1" presStyleIdx="0" presStyleCnt="0"/>
      <dgm:spPr/>
    </dgm:pt>
    <dgm:pt modelId="{A6E7A5B2-F43E-4DFD-A65B-4068658A66E4}" type="pres">
      <dgm:prSet presAssocID="{AC7741FC-8D0E-49D4-9C64-0E360016A36D}" presName="hierChild2" presStyleCnt="0"/>
      <dgm:spPr/>
    </dgm:pt>
    <dgm:pt modelId="{47F8DC87-CF3C-4E8E-B5C1-30D0415BBC18}" type="pres">
      <dgm:prSet presAssocID="{FE640A4B-86A2-4317-8647-38F797139A1D}" presName="Name37" presStyleLbl="parChTrans1D2" presStyleIdx="0" presStyleCnt="2"/>
      <dgm:spPr/>
    </dgm:pt>
    <dgm:pt modelId="{62F5738B-1E69-41CC-88F6-FB9770744B4E}" type="pres">
      <dgm:prSet presAssocID="{35846E71-02AF-4234-8520-7AB618858C6F}" presName="hierRoot2" presStyleCnt="0">
        <dgm:presLayoutVars>
          <dgm:hierBranch val="init"/>
        </dgm:presLayoutVars>
      </dgm:prSet>
      <dgm:spPr/>
    </dgm:pt>
    <dgm:pt modelId="{49C33E59-7A83-4207-B160-C0FB4FBBA871}" type="pres">
      <dgm:prSet presAssocID="{35846E71-02AF-4234-8520-7AB618858C6F}" presName="rootComposite" presStyleCnt="0"/>
      <dgm:spPr/>
    </dgm:pt>
    <dgm:pt modelId="{6D1192FE-F0F3-46A8-B5D5-0AFC18274E2A}" type="pres">
      <dgm:prSet presAssocID="{35846E71-02AF-4234-8520-7AB618858C6F}" presName="rootText" presStyleLbl="node2" presStyleIdx="0" presStyleCnt="2" custScaleX="104577" custScaleY="126369">
        <dgm:presLayoutVars>
          <dgm:chPref val="3"/>
        </dgm:presLayoutVars>
      </dgm:prSet>
      <dgm:spPr/>
    </dgm:pt>
    <dgm:pt modelId="{C7A53CFC-1E17-4C9E-A134-7D9BAFBA449F}" type="pres">
      <dgm:prSet presAssocID="{35846E71-02AF-4234-8520-7AB618858C6F}" presName="rootConnector" presStyleLbl="node2" presStyleIdx="0" presStyleCnt="2"/>
      <dgm:spPr/>
    </dgm:pt>
    <dgm:pt modelId="{203B5CA1-738E-4F8A-B1DB-B3C641ED4AC6}" type="pres">
      <dgm:prSet presAssocID="{35846E71-02AF-4234-8520-7AB618858C6F}" presName="hierChild4" presStyleCnt="0"/>
      <dgm:spPr/>
    </dgm:pt>
    <dgm:pt modelId="{E4F52BFD-9703-476C-8D6E-60F881E26ECD}" type="pres">
      <dgm:prSet presAssocID="{35846E71-02AF-4234-8520-7AB618858C6F}" presName="hierChild5" presStyleCnt="0"/>
      <dgm:spPr/>
    </dgm:pt>
    <dgm:pt modelId="{5FB31F5D-AB92-463A-BE44-CE5243284F18}" type="pres">
      <dgm:prSet presAssocID="{AAED4C1D-12B9-4BFD-995F-E13B6DD1AC66}" presName="Name37" presStyleLbl="parChTrans1D2" presStyleIdx="1" presStyleCnt="2"/>
      <dgm:spPr/>
    </dgm:pt>
    <dgm:pt modelId="{25C2F775-A23E-4C63-977B-BE8431ACAA2C}" type="pres">
      <dgm:prSet presAssocID="{ECC1E573-8665-4958-B47D-BCE1F51C619C}" presName="hierRoot2" presStyleCnt="0">
        <dgm:presLayoutVars>
          <dgm:hierBranch val="init"/>
        </dgm:presLayoutVars>
      </dgm:prSet>
      <dgm:spPr/>
    </dgm:pt>
    <dgm:pt modelId="{0FDD4126-0BF1-4B08-B26F-E9C243A39772}" type="pres">
      <dgm:prSet presAssocID="{ECC1E573-8665-4958-B47D-BCE1F51C619C}" presName="rootComposite" presStyleCnt="0"/>
      <dgm:spPr/>
    </dgm:pt>
    <dgm:pt modelId="{976CCF9C-7D5D-4B55-95DC-8BF0D58DAF48}" type="pres">
      <dgm:prSet presAssocID="{ECC1E573-8665-4958-B47D-BCE1F51C619C}" presName="rootText" presStyleLbl="node2" presStyleIdx="1" presStyleCnt="2" custScaleX="104154" custScaleY="124806">
        <dgm:presLayoutVars>
          <dgm:chPref val="3"/>
        </dgm:presLayoutVars>
      </dgm:prSet>
      <dgm:spPr/>
    </dgm:pt>
    <dgm:pt modelId="{CC5E66DC-D85C-4893-9BE9-4C179F17C26A}" type="pres">
      <dgm:prSet presAssocID="{ECC1E573-8665-4958-B47D-BCE1F51C619C}" presName="rootConnector" presStyleLbl="node2" presStyleIdx="1" presStyleCnt="2"/>
      <dgm:spPr/>
    </dgm:pt>
    <dgm:pt modelId="{80F50452-C629-45AF-92C3-3CFC4A5EE9F9}" type="pres">
      <dgm:prSet presAssocID="{ECC1E573-8665-4958-B47D-BCE1F51C619C}" presName="hierChild4" presStyleCnt="0"/>
      <dgm:spPr/>
    </dgm:pt>
    <dgm:pt modelId="{659884B8-F045-46C9-BBD0-9FCF3F760E0B}" type="pres">
      <dgm:prSet presAssocID="{ECC1E573-8665-4958-B47D-BCE1F51C619C}" presName="hierChild5" presStyleCnt="0"/>
      <dgm:spPr/>
    </dgm:pt>
    <dgm:pt modelId="{71691DC1-A9C5-47DF-9928-4D5DB1962EC5}" type="pres">
      <dgm:prSet presAssocID="{AC7741FC-8D0E-49D4-9C64-0E360016A36D}" presName="hierChild3" presStyleCnt="0"/>
      <dgm:spPr/>
    </dgm:pt>
  </dgm:ptLst>
  <dgm:cxnLst>
    <dgm:cxn modelId="{2D01993D-B241-41D6-95C8-578F88590D5E}" type="presOf" srcId="{89A0054F-BEB8-4DC7-BE34-72DF42D6C3C7}" destId="{743E059F-832A-4FD6-8FC0-6BD21366CCE2}" srcOrd="0" destOrd="0" presId="urn:microsoft.com/office/officeart/2005/8/layout/orgChart1"/>
    <dgm:cxn modelId="{C4CC0F3E-EC26-4685-B156-3715E97CD7BB}" type="presOf" srcId="{AAED4C1D-12B9-4BFD-995F-E13B6DD1AC66}" destId="{5FB31F5D-AB92-463A-BE44-CE5243284F18}" srcOrd="0" destOrd="0" presId="urn:microsoft.com/office/officeart/2005/8/layout/orgChart1"/>
    <dgm:cxn modelId="{D67E6A47-3922-4855-A628-2A675C71E324}" type="presOf" srcId="{35846E71-02AF-4234-8520-7AB618858C6F}" destId="{C7A53CFC-1E17-4C9E-A134-7D9BAFBA449F}" srcOrd="1" destOrd="0" presId="urn:microsoft.com/office/officeart/2005/8/layout/orgChart1"/>
    <dgm:cxn modelId="{A0F5DF4A-586A-42B1-90C7-8F7748C57814}" type="presOf" srcId="{ECC1E573-8665-4958-B47D-BCE1F51C619C}" destId="{CC5E66DC-D85C-4893-9BE9-4C179F17C26A}" srcOrd="1" destOrd="0" presId="urn:microsoft.com/office/officeart/2005/8/layout/orgChart1"/>
    <dgm:cxn modelId="{61302856-F051-45E2-BFF0-4A5F2A2FA00C}" type="presOf" srcId="{35846E71-02AF-4234-8520-7AB618858C6F}" destId="{6D1192FE-F0F3-46A8-B5D5-0AFC18274E2A}" srcOrd="0" destOrd="0" presId="urn:microsoft.com/office/officeart/2005/8/layout/orgChart1"/>
    <dgm:cxn modelId="{B80E8A7D-23A2-43DC-BE40-EB27E6055132}" srcId="{89A0054F-BEB8-4DC7-BE34-72DF42D6C3C7}" destId="{AC7741FC-8D0E-49D4-9C64-0E360016A36D}" srcOrd="0" destOrd="0" parTransId="{2D1AB6B0-03F1-420E-9673-628B162D7F41}" sibTransId="{EFD33F6C-BD57-421E-916C-DD68364F3D65}"/>
    <dgm:cxn modelId="{BACFBF81-3195-43ED-A3EE-C6BB698634BE}" type="presOf" srcId="{ECC1E573-8665-4958-B47D-BCE1F51C619C}" destId="{976CCF9C-7D5D-4B55-95DC-8BF0D58DAF48}" srcOrd="0" destOrd="0" presId="urn:microsoft.com/office/officeart/2005/8/layout/orgChart1"/>
    <dgm:cxn modelId="{98FE1C86-53FF-4A6C-9C9A-31AE57CB04E1}" srcId="{AC7741FC-8D0E-49D4-9C64-0E360016A36D}" destId="{ECC1E573-8665-4958-B47D-BCE1F51C619C}" srcOrd="1" destOrd="0" parTransId="{AAED4C1D-12B9-4BFD-995F-E13B6DD1AC66}" sibTransId="{C7A04D64-1667-4F62-8D13-0EA43FE9F0B2}"/>
    <dgm:cxn modelId="{D10F69AC-6125-4B59-9FFA-5FC513DA5FBB}" type="presOf" srcId="{AC7741FC-8D0E-49D4-9C64-0E360016A36D}" destId="{6B9C82A3-A103-4BE2-809D-9F82044BA593}" srcOrd="0" destOrd="0" presId="urn:microsoft.com/office/officeart/2005/8/layout/orgChart1"/>
    <dgm:cxn modelId="{3D872CAD-BF99-49FF-A1D6-AA8DFF6B43AB}" type="presOf" srcId="{AC7741FC-8D0E-49D4-9C64-0E360016A36D}" destId="{468D417C-3DA1-4250-84BD-AE98B8064057}" srcOrd="1" destOrd="0" presId="urn:microsoft.com/office/officeart/2005/8/layout/orgChart1"/>
    <dgm:cxn modelId="{B13D77E9-2C50-47E8-9050-86FA137C2119}" type="presOf" srcId="{FE640A4B-86A2-4317-8647-38F797139A1D}" destId="{47F8DC87-CF3C-4E8E-B5C1-30D0415BBC18}" srcOrd="0" destOrd="0" presId="urn:microsoft.com/office/officeart/2005/8/layout/orgChart1"/>
    <dgm:cxn modelId="{ADC99AE9-962F-4479-A739-D5C94AA2B13B}" srcId="{AC7741FC-8D0E-49D4-9C64-0E360016A36D}" destId="{35846E71-02AF-4234-8520-7AB618858C6F}" srcOrd="0" destOrd="0" parTransId="{FE640A4B-86A2-4317-8647-38F797139A1D}" sibTransId="{27CC7303-8067-4335-A961-E66F1FCFD2C6}"/>
    <dgm:cxn modelId="{E2117950-3292-4156-9ED7-A126D2B955AB}" type="presParOf" srcId="{743E059F-832A-4FD6-8FC0-6BD21366CCE2}" destId="{9DE6F48E-B6B9-4EE1-9FA5-5C8307944A74}" srcOrd="0" destOrd="0" presId="urn:microsoft.com/office/officeart/2005/8/layout/orgChart1"/>
    <dgm:cxn modelId="{6063E095-10A4-4C4F-93CC-65DB122EC186}" type="presParOf" srcId="{9DE6F48E-B6B9-4EE1-9FA5-5C8307944A74}" destId="{EE92624A-16CF-4583-B831-862DFEC5931B}" srcOrd="0" destOrd="0" presId="urn:microsoft.com/office/officeart/2005/8/layout/orgChart1"/>
    <dgm:cxn modelId="{B74C2E88-1C92-4CFC-879D-86389E5E330A}" type="presParOf" srcId="{EE92624A-16CF-4583-B831-862DFEC5931B}" destId="{6B9C82A3-A103-4BE2-809D-9F82044BA593}" srcOrd="0" destOrd="0" presId="urn:microsoft.com/office/officeart/2005/8/layout/orgChart1"/>
    <dgm:cxn modelId="{3C78B665-87D6-40BA-A8D6-4E8AD94322FD}" type="presParOf" srcId="{EE92624A-16CF-4583-B831-862DFEC5931B}" destId="{468D417C-3DA1-4250-84BD-AE98B8064057}" srcOrd="1" destOrd="0" presId="urn:microsoft.com/office/officeart/2005/8/layout/orgChart1"/>
    <dgm:cxn modelId="{0B4D1B2B-9695-42F6-8542-698733498D25}" type="presParOf" srcId="{9DE6F48E-B6B9-4EE1-9FA5-5C8307944A74}" destId="{A6E7A5B2-F43E-4DFD-A65B-4068658A66E4}" srcOrd="1" destOrd="0" presId="urn:microsoft.com/office/officeart/2005/8/layout/orgChart1"/>
    <dgm:cxn modelId="{88E404F7-D23C-4632-8807-BF5EA0FFA5C6}" type="presParOf" srcId="{A6E7A5B2-F43E-4DFD-A65B-4068658A66E4}" destId="{47F8DC87-CF3C-4E8E-B5C1-30D0415BBC18}" srcOrd="0" destOrd="0" presId="urn:microsoft.com/office/officeart/2005/8/layout/orgChart1"/>
    <dgm:cxn modelId="{C2215C36-3255-4E0A-A832-01C2D847F1E5}" type="presParOf" srcId="{A6E7A5B2-F43E-4DFD-A65B-4068658A66E4}" destId="{62F5738B-1E69-41CC-88F6-FB9770744B4E}" srcOrd="1" destOrd="0" presId="urn:microsoft.com/office/officeart/2005/8/layout/orgChart1"/>
    <dgm:cxn modelId="{B61FC952-B9DE-4A67-9D2C-60C9D814C3FD}" type="presParOf" srcId="{62F5738B-1E69-41CC-88F6-FB9770744B4E}" destId="{49C33E59-7A83-4207-B160-C0FB4FBBA871}" srcOrd="0" destOrd="0" presId="urn:microsoft.com/office/officeart/2005/8/layout/orgChart1"/>
    <dgm:cxn modelId="{EC5A4AD6-7DB1-4D9B-B41E-1081B0BC3C10}" type="presParOf" srcId="{49C33E59-7A83-4207-B160-C0FB4FBBA871}" destId="{6D1192FE-F0F3-46A8-B5D5-0AFC18274E2A}" srcOrd="0" destOrd="0" presId="urn:microsoft.com/office/officeart/2005/8/layout/orgChart1"/>
    <dgm:cxn modelId="{DB0DD11E-CA84-4E2F-9EB9-4D1FB884490D}" type="presParOf" srcId="{49C33E59-7A83-4207-B160-C0FB4FBBA871}" destId="{C7A53CFC-1E17-4C9E-A134-7D9BAFBA449F}" srcOrd="1" destOrd="0" presId="urn:microsoft.com/office/officeart/2005/8/layout/orgChart1"/>
    <dgm:cxn modelId="{F18B6CE6-75FD-480E-A561-3F77BDB6FB1E}" type="presParOf" srcId="{62F5738B-1E69-41CC-88F6-FB9770744B4E}" destId="{203B5CA1-738E-4F8A-B1DB-B3C641ED4AC6}" srcOrd="1" destOrd="0" presId="urn:microsoft.com/office/officeart/2005/8/layout/orgChart1"/>
    <dgm:cxn modelId="{24070D5D-7ADD-48F0-AEB5-49545B440B47}" type="presParOf" srcId="{62F5738B-1E69-41CC-88F6-FB9770744B4E}" destId="{E4F52BFD-9703-476C-8D6E-60F881E26ECD}" srcOrd="2" destOrd="0" presId="urn:microsoft.com/office/officeart/2005/8/layout/orgChart1"/>
    <dgm:cxn modelId="{4E9D3C49-5F65-4EC9-9A69-20AB110D7B89}" type="presParOf" srcId="{A6E7A5B2-F43E-4DFD-A65B-4068658A66E4}" destId="{5FB31F5D-AB92-463A-BE44-CE5243284F18}" srcOrd="2" destOrd="0" presId="urn:microsoft.com/office/officeart/2005/8/layout/orgChart1"/>
    <dgm:cxn modelId="{E94E25AC-DEC4-495A-8CB3-47B301369AE8}" type="presParOf" srcId="{A6E7A5B2-F43E-4DFD-A65B-4068658A66E4}" destId="{25C2F775-A23E-4C63-977B-BE8431ACAA2C}" srcOrd="3" destOrd="0" presId="urn:microsoft.com/office/officeart/2005/8/layout/orgChart1"/>
    <dgm:cxn modelId="{F7281278-3E2B-4189-8B58-BF8E2EA538A3}" type="presParOf" srcId="{25C2F775-A23E-4C63-977B-BE8431ACAA2C}" destId="{0FDD4126-0BF1-4B08-B26F-E9C243A39772}" srcOrd="0" destOrd="0" presId="urn:microsoft.com/office/officeart/2005/8/layout/orgChart1"/>
    <dgm:cxn modelId="{F231426E-4E40-4C98-954E-D8A2A87CB9D1}" type="presParOf" srcId="{0FDD4126-0BF1-4B08-B26F-E9C243A39772}" destId="{976CCF9C-7D5D-4B55-95DC-8BF0D58DAF48}" srcOrd="0" destOrd="0" presId="urn:microsoft.com/office/officeart/2005/8/layout/orgChart1"/>
    <dgm:cxn modelId="{3D0BEF70-E09E-4B69-B176-34223A61E23C}" type="presParOf" srcId="{0FDD4126-0BF1-4B08-B26F-E9C243A39772}" destId="{CC5E66DC-D85C-4893-9BE9-4C179F17C26A}" srcOrd="1" destOrd="0" presId="urn:microsoft.com/office/officeart/2005/8/layout/orgChart1"/>
    <dgm:cxn modelId="{303E1888-0054-40D3-B82B-D7F783D49E80}" type="presParOf" srcId="{25C2F775-A23E-4C63-977B-BE8431ACAA2C}" destId="{80F50452-C629-45AF-92C3-3CFC4A5EE9F9}" srcOrd="1" destOrd="0" presId="urn:microsoft.com/office/officeart/2005/8/layout/orgChart1"/>
    <dgm:cxn modelId="{8EC44551-EEC0-4503-802D-41BB87836A41}" type="presParOf" srcId="{25C2F775-A23E-4C63-977B-BE8431ACAA2C}" destId="{659884B8-F045-46C9-BBD0-9FCF3F760E0B}" srcOrd="2" destOrd="0" presId="urn:microsoft.com/office/officeart/2005/8/layout/orgChart1"/>
    <dgm:cxn modelId="{01B13275-D939-4B73-BC31-A3327AB0F005}" type="presParOf" srcId="{9DE6F48E-B6B9-4EE1-9FA5-5C8307944A74}" destId="{71691DC1-A9C5-47DF-9928-4D5DB1962E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DAE34-DF4D-47A1-913D-B03E3612442B}" type="doc">
      <dgm:prSet loTypeId="urn:microsoft.com/office/officeart/2005/8/layout/vList6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68B476-4D18-4F8C-BA61-0201B811C44E}">
      <dgm:prSet phldrT="[Текст]"/>
      <dgm:spPr/>
      <dgm:t>
        <a:bodyPr/>
        <a:lstStyle/>
        <a:p>
          <a:r>
            <a:rPr lang="ru-RU" b="1" dirty="0"/>
            <a:t>ПРЕДУПРЕДИТЬ</a:t>
          </a:r>
        </a:p>
      </dgm:t>
    </dgm:pt>
    <dgm:pt modelId="{DF8B8E19-399F-4B6F-A768-AEE7B550BAB5}" type="parTrans" cxnId="{A76DC27F-39FD-4EE2-8BC5-6C924587C1AC}">
      <dgm:prSet/>
      <dgm:spPr/>
      <dgm:t>
        <a:bodyPr/>
        <a:lstStyle/>
        <a:p>
          <a:endParaRPr lang="ru-RU"/>
        </a:p>
      </dgm:t>
    </dgm:pt>
    <dgm:pt modelId="{FCC77F7C-4D9B-4BA0-9E42-31D9B602C50C}" type="sibTrans" cxnId="{A76DC27F-39FD-4EE2-8BC5-6C924587C1AC}">
      <dgm:prSet/>
      <dgm:spPr/>
      <dgm:t>
        <a:bodyPr/>
        <a:lstStyle/>
        <a:p>
          <a:endParaRPr lang="ru-RU"/>
        </a:p>
      </dgm:t>
    </dgm:pt>
    <dgm:pt modelId="{19B68100-C9A6-465E-B0E5-F6CA22546E25}">
      <dgm:prSet phldrT="[Текст]" custT="1"/>
      <dgm:spPr/>
      <dgm:t>
        <a:bodyPr/>
        <a:lstStyle/>
        <a:p>
          <a:r>
            <a:rPr lang="ru-RU" sz="1600" b="1" dirty="0"/>
            <a:t>Более </a:t>
          </a:r>
          <a:r>
            <a:rPr lang="en-US" sz="1600" b="1" dirty="0"/>
            <a:t>49</a:t>
          </a:r>
          <a:r>
            <a:rPr lang="ru-RU" sz="1600" b="1" dirty="0"/>
            <a:t>,</a:t>
          </a:r>
          <a:r>
            <a:rPr lang="en-US" sz="1600" b="1" dirty="0"/>
            <a:t>7</a:t>
          </a:r>
          <a:r>
            <a:rPr lang="ru-RU" sz="1600" b="1" dirty="0"/>
            <a:t> тысяч случаев гриппа</a:t>
          </a:r>
          <a:r>
            <a:rPr lang="ru-RU" sz="1600" b="0" dirty="0"/>
            <a:t>                                            (из них  около 6 тысяч осложненных форм)                      </a:t>
          </a:r>
          <a:endParaRPr lang="ru-RU" sz="1600" dirty="0"/>
        </a:p>
      </dgm:t>
    </dgm:pt>
    <dgm:pt modelId="{B89022D2-EE0B-4C4E-BA5D-2870B2CE87D3}" type="parTrans" cxnId="{7E0E5BBA-E79E-4967-998E-B87811122540}">
      <dgm:prSet/>
      <dgm:spPr/>
      <dgm:t>
        <a:bodyPr/>
        <a:lstStyle/>
        <a:p>
          <a:endParaRPr lang="ru-RU"/>
        </a:p>
      </dgm:t>
    </dgm:pt>
    <dgm:pt modelId="{B5ED8233-144D-4071-A9B1-59B0694F6079}" type="sibTrans" cxnId="{7E0E5BBA-E79E-4967-998E-B87811122540}">
      <dgm:prSet/>
      <dgm:spPr/>
      <dgm:t>
        <a:bodyPr/>
        <a:lstStyle/>
        <a:p>
          <a:endParaRPr lang="ru-RU"/>
        </a:p>
      </dgm:t>
    </dgm:pt>
    <dgm:pt modelId="{62EA9DC7-2D4E-4B43-9AD0-F4DAF9E78D83}">
      <dgm:prSet phldrT="[Текст]" custT="1"/>
      <dgm:spPr/>
      <dgm:t>
        <a:bodyPr/>
        <a:lstStyle/>
        <a:p>
          <a:r>
            <a:rPr lang="ru-RU" sz="1600" b="1" dirty="0"/>
            <a:t>Более 45,1 тысяч случаев острых респираторных инфекций</a:t>
          </a:r>
          <a:endParaRPr lang="ru-RU" sz="1600" dirty="0"/>
        </a:p>
      </dgm:t>
    </dgm:pt>
    <dgm:pt modelId="{C9E7F290-3CE7-4EB3-B230-5CE79E3400E9}" type="parTrans" cxnId="{1B84D87F-5D75-44DE-8487-30A60A1CD3E3}">
      <dgm:prSet/>
      <dgm:spPr/>
      <dgm:t>
        <a:bodyPr/>
        <a:lstStyle/>
        <a:p>
          <a:endParaRPr lang="ru-RU"/>
        </a:p>
      </dgm:t>
    </dgm:pt>
    <dgm:pt modelId="{08B5F0FA-D183-4282-8EE2-BA9701C5EA62}" type="sibTrans" cxnId="{1B84D87F-5D75-44DE-8487-30A60A1CD3E3}">
      <dgm:prSet/>
      <dgm:spPr/>
      <dgm:t>
        <a:bodyPr/>
        <a:lstStyle/>
        <a:p>
          <a:endParaRPr lang="ru-RU"/>
        </a:p>
      </dgm:t>
    </dgm:pt>
    <dgm:pt modelId="{8F075FC5-A305-4CD3-A5BB-F09A60675D6E}">
      <dgm:prSet phldrT="[Текст]"/>
      <dgm:spPr/>
      <dgm:t>
        <a:bodyPr/>
        <a:lstStyle/>
        <a:p>
          <a:r>
            <a:rPr lang="ru-RU" b="1" dirty="0"/>
            <a:t>СЭКОНОМИТЬ</a:t>
          </a:r>
        </a:p>
      </dgm:t>
    </dgm:pt>
    <dgm:pt modelId="{D42066F4-1DB3-40D6-BAD2-D778C0627F7C}" type="parTrans" cxnId="{6ED02916-766A-4A60-B90D-3BAEB5B9F369}">
      <dgm:prSet/>
      <dgm:spPr/>
      <dgm:t>
        <a:bodyPr/>
        <a:lstStyle/>
        <a:p>
          <a:endParaRPr lang="ru-RU"/>
        </a:p>
      </dgm:t>
    </dgm:pt>
    <dgm:pt modelId="{2D742FAD-642C-4FEE-A4DC-39A5BACCF3B3}" type="sibTrans" cxnId="{6ED02916-766A-4A60-B90D-3BAEB5B9F369}">
      <dgm:prSet/>
      <dgm:spPr/>
      <dgm:t>
        <a:bodyPr/>
        <a:lstStyle/>
        <a:p>
          <a:endParaRPr lang="ru-RU"/>
        </a:p>
      </dgm:t>
    </dgm:pt>
    <dgm:pt modelId="{2765C055-C9A1-4BB6-AD9A-57DE4612CC4F}">
      <dgm:prSet phldrT="[Текст]" custT="1"/>
      <dgm:spPr/>
      <dgm:t>
        <a:bodyPr/>
        <a:lstStyle/>
        <a:p>
          <a:r>
            <a:rPr lang="ru-RU" sz="1600" b="0" dirty="0"/>
            <a:t>Сумму, эквивалентную </a:t>
          </a:r>
          <a:r>
            <a:rPr lang="ru-RU" sz="1600" b="1" dirty="0"/>
            <a:t>10,2 миллионам</a:t>
          </a:r>
          <a:r>
            <a:rPr lang="ru-RU" sz="1600" b="0" dirty="0"/>
            <a:t> долларов         </a:t>
          </a:r>
          <a:endParaRPr lang="ru-RU" sz="1600" dirty="0"/>
        </a:p>
      </dgm:t>
    </dgm:pt>
    <dgm:pt modelId="{C3EB6253-25B4-4BEA-9897-B7454E1429E5}" type="parTrans" cxnId="{3CD26BB0-3555-4BC8-ACF5-63DA5B26269E}">
      <dgm:prSet/>
      <dgm:spPr/>
      <dgm:t>
        <a:bodyPr/>
        <a:lstStyle/>
        <a:p>
          <a:endParaRPr lang="ru-RU"/>
        </a:p>
      </dgm:t>
    </dgm:pt>
    <dgm:pt modelId="{0F96EBDD-AF32-4512-A281-1141D01435CF}" type="sibTrans" cxnId="{3CD26BB0-3555-4BC8-ACF5-63DA5B26269E}">
      <dgm:prSet/>
      <dgm:spPr/>
      <dgm:t>
        <a:bodyPr/>
        <a:lstStyle/>
        <a:p>
          <a:endParaRPr lang="ru-RU"/>
        </a:p>
      </dgm:t>
    </dgm:pt>
    <dgm:pt modelId="{1B9885A6-7C14-40B5-A30A-FCEAC0F7A0BC}">
      <dgm:prSet phldrT="[Текст]" custT="1"/>
      <dgm:spPr/>
      <dgm:t>
        <a:bodyPr/>
        <a:lstStyle/>
        <a:p>
          <a:r>
            <a:rPr lang="ru-RU" sz="1600" b="0" dirty="0"/>
            <a:t>На каждый вложенный доллар </a:t>
          </a:r>
          <a:r>
            <a:rPr lang="ru-RU" sz="1600" b="1" dirty="0"/>
            <a:t>9,0 доллара</a:t>
          </a:r>
          <a:endParaRPr lang="ru-RU" sz="1600" dirty="0"/>
        </a:p>
      </dgm:t>
    </dgm:pt>
    <dgm:pt modelId="{06CEADFB-C747-4883-B843-B0AE5B9FDE04}" type="parTrans" cxnId="{E9B654AB-3044-4FBB-87EF-79E8D779578D}">
      <dgm:prSet/>
      <dgm:spPr/>
      <dgm:t>
        <a:bodyPr/>
        <a:lstStyle/>
        <a:p>
          <a:endParaRPr lang="ru-RU"/>
        </a:p>
      </dgm:t>
    </dgm:pt>
    <dgm:pt modelId="{853FFDD9-8526-4955-B277-0991F113D279}" type="sibTrans" cxnId="{E9B654AB-3044-4FBB-87EF-79E8D779578D}">
      <dgm:prSet/>
      <dgm:spPr/>
      <dgm:t>
        <a:bodyPr/>
        <a:lstStyle/>
        <a:p>
          <a:endParaRPr lang="ru-RU"/>
        </a:p>
      </dgm:t>
    </dgm:pt>
    <dgm:pt modelId="{0BA09904-BB50-4BF3-A2B9-880F5302237A}" type="pres">
      <dgm:prSet presAssocID="{FBDDAE34-DF4D-47A1-913D-B03E3612442B}" presName="Name0" presStyleCnt="0">
        <dgm:presLayoutVars>
          <dgm:dir/>
          <dgm:animLvl val="lvl"/>
          <dgm:resizeHandles/>
        </dgm:presLayoutVars>
      </dgm:prSet>
      <dgm:spPr/>
    </dgm:pt>
    <dgm:pt modelId="{8630FD48-C566-46C1-9336-147A6ABD2408}" type="pres">
      <dgm:prSet presAssocID="{F068B476-4D18-4F8C-BA61-0201B811C44E}" presName="linNode" presStyleCnt="0"/>
      <dgm:spPr/>
    </dgm:pt>
    <dgm:pt modelId="{F3959931-DAEA-4E92-BC9E-AB269F622ED2}" type="pres">
      <dgm:prSet presAssocID="{F068B476-4D18-4F8C-BA61-0201B811C44E}" presName="parentShp" presStyleLbl="node1" presStyleIdx="0" presStyleCnt="2" custScaleY="133552">
        <dgm:presLayoutVars>
          <dgm:bulletEnabled val="1"/>
        </dgm:presLayoutVars>
      </dgm:prSet>
      <dgm:spPr/>
    </dgm:pt>
    <dgm:pt modelId="{653B553C-E63A-4EBE-B114-E5E2B260514E}" type="pres">
      <dgm:prSet presAssocID="{F068B476-4D18-4F8C-BA61-0201B811C44E}" presName="childShp" presStyleLbl="bgAccFollowNode1" presStyleIdx="0" presStyleCnt="2" custScaleY="142602">
        <dgm:presLayoutVars>
          <dgm:bulletEnabled val="1"/>
        </dgm:presLayoutVars>
      </dgm:prSet>
      <dgm:spPr/>
    </dgm:pt>
    <dgm:pt modelId="{ABB44FF1-9D50-4F63-8F3B-5791F8800E42}" type="pres">
      <dgm:prSet presAssocID="{FCC77F7C-4D9B-4BA0-9E42-31D9B602C50C}" presName="spacing" presStyleCnt="0"/>
      <dgm:spPr/>
    </dgm:pt>
    <dgm:pt modelId="{C7E83939-208C-43DA-A2A9-EA4A5CB95E5D}" type="pres">
      <dgm:prSet presAssocID="{8F075FC5-A305-4CD3-A5BB-F09A60675D6E}" presName="linNode" presStyleCnt="0"/>
      <dgm:spPr/>
    </dgm:pt>
    <dgm:pt modelId="{A69C6332-7912-40C5-BCA2-B5A6770B1B30}" type="pres">
      <dgm:prSet presAssocID="{8F075FC5-A305-4CD3-A5BB-F09A60675D6E}" presName="parentShp" presStyleLbl="node1" presStyleIdx="1" presStyleCnt="2" custScaleY="128132">
        <dgm:presLayoutVars>
          <dgm:bulletEnabled val="1"/>
        </dgm:presLayoutVars>
      </dgm:prSet>
      <dgm:spPr/>
    </dgm:pt>
    <dgm:pt modelId="{A0DE3A8C-C9A6-475E-9891-BBBB2F2468CA}" type="pres">
      <dgm:prSet presAssocID="{8F075FC5-A305-4CD3-A5BB-F09A60675D6E}" presName="childShp" presStyleLbl="bgAccFollowNode1" presStyleIdx="1" presStyleCnt="2" custScaleY="102087">
        <dgm:presLayoutVars>
          <dgm:bulletEnabled val="1"/>
        </dgm:presLayoutVars>
      </dgm:prSet>
      <dgm:spPr/>
    </dgm:pt>
  </dgm:ptLst>
  <dgm:cxnLst>
    <dgm:cxn modelId="{6ED02916-766A-4A60-B90D-3BAEB5B9F369}" srcId="{FBDDAE34-DF4D-47A1-913D-B03E3612442B}" destId="{8F075FC5-A305-4CD3-A5BB-F09A60675D6E}" srcOrd="1" destOrd="0" parTransId="{D42066F4-1DB3-40D6-BAD2-D778C0627F7C}" sibTransId="{2D742FAD-642C-4FEE-A4DC-39A5BACCF3B3}"/>
    <dgm:cxn modelId="{710AEB1E-175F-4607-8D57-C9B730C35C02}" type="presOf" srcId="{19B68100-C9A6-465E-B0E5-F6CA22546E25}" destId="{653B553C-E63A-4EBE-B114-E5E2B260514E}" srcOrd="0" destOrd="0" presId="urn:microsoft.com/office/officeart/2005/8/layout/vList6"/>
    <dgm:cxn modelId="{6895B36A-035C-4A84-A24C-ED71DAA5164B}" type="presOf" srcId="{62EA9DC7-2D4E-4B43-9AD0-F4DAF9E78D83}" destId="{653B553C-E63A-4EBE-B114-E5E2B260514E}" srcOrd="0" destOrd="1" presId="urn:microsoft.com/office/officeart/2005/8/layout/vList6"/>
    <dgm:cxn modelId="{E881EF4F-C027-4E3C-9097-801834324A6E}" type="presOf" srcId="{1B9885A6-7C14-40B5-A30A-FCEAC0F7A0BC}" destId="{A0DE3A8C-C9A6-475E-9891-BBBB2F2468CA}" srcOrd="0" destOrd="1" presId="urn:microsoft.com/office/officeart/2005/8/layout/vList6"/>
    <dgm:cxn modelId="{B0B42956-F16C-4195-A454-487471F9D0F8}" type="presOf" srcId="{2765C055-C9A1-4BB6-AD9A-57DE4612CC4F}" destId="{A0DE3A8C-C9A6-475E-9891-BBBB2F2468CA}" srcOrd="0" destOrd="0" presId="urn:microsoft.com/office/officeart/2005/8/layout/vList6"/>
    <dgm:cxn modelId="{A76DC27F-39FD-4EE2-8BC5-6C924587C1AC}" srcId="{FBDDAE34-DF4D-47A1-913D-B03E3612442B}" destId="{F068B476-4D18-4F8C-BA61-0201B811C44E}" srcOrd="0" destOrd="0" parTransId="{DF8B8E19-399F-4B6F-A768-AEE7B550BAB5}" sibTransId="{FCC77F7C-4D9B-4BA0-9E42-31D9B602C50C}"/>
    <dgm:cxn modelId="{D7DFD27F-0861-4431-9333-1E6411C0A725}" type="presOf" srcId="{8F075FC5-A305-4CD3-A5BB-F09A60675D6E}" destId="{A69C6332-7912-40C5-BCA2-B5A6770B1B30}" srcOrd="0" destOrd="0" presId="urn:microsoft.com/office/officeart/2005/8/layout/vList6"/>
    <dgm:cxn modelId="{1B84D87F-5D75-44DE-8487-30A60A1CD3E3}" srcId="{F068B476-4D18-4F8C-BA61-0201B811C44E}" destId="{62EA9DC7-2D4E-4B43-9AD0-F4DAF9E78D83}" srcOrd="1" destOrd="0" parTransId="{C9E7F290-3CE7-4EB3-B230-5CE79E3400E9}" sibTransId="{08B5F0FA-D183-4282-8EE2-BA9701C5EA62}"/>
    <dgm:cxn modelId="{42E5AA98-6B2A-4596-8142-8FDFC0582D21}" type="presOf" srcId="{F068B476-4D18-4F8C-BA61-0201B811C44E}" destId="{F3959931-DAEA-4E92-BC9E-AB269F622ED2}" srcOrd="0" destOrd="0" presId="urn:microsoft.com/office/officeart/2005/8/layout/vList6"/>
    <dgm:cxn modelId="{E9B654AB-3044-4FBB-87EF-79E8D779578D}" srcId="{8F075FC5-A305-4CD3-A5BB-F09A60675D6E}" destId="{1B9885A6-7C14-40B5-A30A-FCEAC0F7A0BC}" srcOrd="1" destOrd="0" parTransId="{06CEADFB-C747-4883-B843-B0AE5B9FDE04}" sibTransId="{853FFDD9-8526-4955-B277-0991F113D279}"/>
    <dgm:cxn modelId="{3CD26BB0-3555-4BC8-ACF5-63DA5B26269E}" srcId="{8F075FC5-A305-4CD3-A5BB-F09A60675D6E}" destId="{2765C055-C9A1-4BB6-AD9A-57DE4612CC4F}" srcOrd="0" destOrd="0" parTransId="{C3EB6253-25B4-4BEA-9897-B7454E1429E5}" sibTransId="{0F96EBDD-AF32-4512-A281-1141D01435CF}"/>
    <dgm:cxn modelId="{7E0E5BBA-E79E-4967-998E-B87811122540}" srcId="{F068B476-4D18-4F8C-BA61-0201B811C44E}" destId="{19B68100-C9A6-465E-B0E5-F6CA22546E25}" srcOrd="0" destOrd="0" parTransId="{B89022D2-EE0B-4C4E-BA5D-2870B2CE87D3}" sibTransId="{B5ED8233-144D-4071-A9B1-59B0694F6079}"/>
    <dgm:cxn modelId="{8866ACD5-2F5B-4462-A883-4B2C70740CC6}" type="presOf" srcId="{FBDDAE34-DF4D-47A1-913D-B03E3612442B}" destId="{0BA09904-BB50-4BF3-A2B9-880F5302237A}" srcOrd="0" destOrd="0" presId="urn:microsoft.com/office/officeart/2005/8/layout/vList6"/>
    <dgm:cxn modelId="{F3B7EDB5-54EE-40FC-B163-152810329CCF}" type="presParOf" srcId="{0BA09904-BB50-4BF3-A2B9-880F5302237A}" destId="{8630FD48-C566-46C1-9336-147A6ABD2408}" srcOrd="0" destOrd="0" presId="urn:microsoft.com/office/officeart/2005/8/layout/vList6"/>
    <dgm:cxn modelId="{0772117F-4E67-4BD3-91BC-79392E728262}" type="presParOf" srcId="{8630FD48-C566-46C1-9336-147A6ABD2408}" destId="{F3959931-DAEA-4E92-BC9E-AB269F622ED2}" srcOrd="0" destOrd="0" presId="urn:microsoft.com/office/officeart/2005/8/layout/vList6"/>
    <dgm:cxn modelId="{DCC84C3A-715F-4E8C-AFBD-74DBBDB15680}" type="presParOf" srcId="{8630FD48-C566-46C1-9336-147A6ABD2408}" destId="{653B553C-E63A-4EBE-B114-E5E2B260514E}" srcOrd="1" destOrd="0" presId="urn:microsoft.com/office/officeart/2005/8/layout/vList6"/>
    <dgm:cxn modelId="{A5B67AE2-513A-4D5E-AD34-610B42A4333A}" type="presParOf" srcId="{0BA09904-BB50-4BF3-A2B9-880F5302237A}" destId="{ABB44FF1-9D50-4F63-8F3B-5791F8800E42}" srcOrd="1" destOrd="0" presId="urn:microsoft.com/office/officeart/2005/8/layout/vList6"/>
    <dgm:cxn modelId="{EBD1ED58-E5C6-4BF3-A879-DE037D3FA887}" type="presParOf" srcId="{0BA09904-BB50-4BF3-A2B9-880F5302237A}" destId="{C7E83939-208C-43DA-A2A9-EA4A5CB95E5D}" srcOrd="2" destOrd="0" presId="urn:microsoft.com/office/officeart/2005/8/layout/vList6"/>
    <dgm:cxn modelId="{21F170E3-78AC-4B7D-8D7E-B80E90CCB82B}" type="presParOf" srcId="{C7E83939-208C-43DA-A2A9-EA4A5CB95E5D}" destId="{A69C6332-7912-40C5-BCA2-B5A6770B1B30}" srcOrd="0" destOrd="0" presId="urn:microsoft.com/office/officeart/2005/8/layout/vList6"/>
    <dgm:cxn modelId="{1F47883A-D179-4935-9ECF-AA35744D29F6}" type="presParOf" srcId="{C7E83939-208C-43DA-A2A9-EA4A5CB95E5D}" destId="{A0DE3A8C-C9A6-475E-9891-BBBB2F2468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6F3FF-E964-450C-B98E-4BA648384BE5}">
      <dsp:nvSpPr>
        <dsp:cNvPr id="0" name=""/>
        <dsp:cNvSpPr/>
      </dsp:nvSpPr>
      <dsp:spPr>
        <a:xfrm>
          <a:off x="4018" y="0"/>
          <a:ext cx="1756916" cy="1290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Медицинские работники, работники учреждений образования и социального обслуживания населения, лица, проживающие в учреждениях с круглосуточным режимом пребывания.</a:t>
          </a:r>
          <a:endParaRPr lang="x-none" sz="1000" kern="1200" dirty="0"/>
        </a:p>
      </dsp:txBody>
      <dsp:txXfrm>
        <a:off x="41817" y="37799"/>
        <a:ext cx="1681318" cy="1214945"/>
      </dsp:txXfrm>
    </dsp:sp>
    <dsp:sp modelId="{EC87E7DE-86C1-4E73-89FB-CB41FF41C0C1}">
      <dsp:nvSpPr>
        <dsp:cNvPr id="0" name=""/>
        <dsp:cNvSpPr/>
      </dsp:nvSpPr>
      <dsp:spPr>
        <a:xfrm>
          <a:off x="1936625" y="427413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800" kern="1200"/>
        </a:p>
      </dsp:txBody>
      <dsp:txXfrm>
        <a:off x="1936625" y="514556"/>
        <a:ext cx="260726" cy="261429"/>
      </dsp:txXfrm>
    </dsp:sp>
    <dsp:sp modelId="{3ADB09D7-5699-4E5C-A187-A7F36A53F4B5}">
      <dsp:nvSpPr>
        <dsp:cNvPr id="0" name=""/>
        <dsp:cNvSpPr/>
      </dsp:nvSpPr>
      <dsp:spPr>
        <a:xfrm>
          <a:off x="2463700" y="0"/>
          <a:ext cx="1756916" cy="1290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Лица в возрасте 61 год и старше, лица с хроническими заболеваниями и имеющие риск тяжелого течения заболевания.</a:t>
          </a:r>
          <a:endParaRPr lang="x-none" sz="1000" kern="1200" dirty="0"/>
        </a:p>
      </dsp:txBody>
      <dsp:txXfrm>
        <a:off x="2501499" y="37799"/>
        <a:ext cx="1681318" cy="1214945"/>
      </dsp:txXfrm>
    </dsp:sp>
    <dsp:sp modelId="{1EE8CCCD-AF7F-415D-A26F-F31346934ED9}">
      <dsp:nvSpPr>
        <dsp:cNvPr id="0" name=""/>
        <dsp:cNvSpPr/>
      </dsp:nvSpPr>
      <dsp:spPr>
        <a:xfrm>
          <a:off x="4396308" y="427413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800" kern="1200"/>
        </a:p>
      </dsp:txBody>
      <dsp:txXfrm>
        <a:off x="4396308" y="514556"/>
        <a:ext cx="260726" cy="261429"/>
      </dsp:txXfrm>
    </dsp:sp>
    <dsp:sp modelId="{97F1F4CF-4204-450B-90B1-D867DDB90B3D}">
      <dsp:nvSpPr>
        <dsp:cNvPr id="0" name=""/>
        <dsp:cNvSpPr/>
      </dsp:nvSpPr>
      <dsp:spPr>
        <a:xfrm>
          <a:off x="4923383" y="0"/>
          <a:ext cx="1756916" cy="1290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Лица отдельных профессиональных групп, имеющие более высокий риск заражения инфекцией </a:t>
          </a:r>
          <a:r>
            <a:rPr lang="en-US" sz="1000" kern="1200" dirty="0"/>
            <a:t>COVID-19.</a:t>
          </a:r>
          <a:endParaRPr lang="x-none" sz="1000" kern="1200" dirty="0"/>
        </a:p>
      </dsp:txBody>
      <dsp:txXfrm>
        <a:off x="4961182" y="37799"/>
        <a:ext cx="1681318" cy="1214945"/>
      </dsp:txXfrm>
    </dsp:sp>
    <dsp:sp modelId="{4C9614B0-BA5F-458D-BE32-80AA07CF0103}">
      <dsp:nvSpPr>
        <dsp:cNvPr id="0" name=""/>
        <dsp:cNvSpPr/>
      </dsp:nvSpPr>
      <dsp:spPr>
        <a:xfrm>
          <a:off x="6855990" y="427413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800" kern="1200"/>
        </a:p>
      </dsp:txBody>
      <dsp:txXfrm>
        <a:off x="6855990" y="514556"/>
        <a:ext cx="260726" cy="261429"/>
      </dsp:txXfrm>
    </dsp:sp>
    <dsp:sp modelId="{E8908166-ADF5-4E21-B6D2-7D361000E2E2}">
      <dsp:nvSpPr>
        <dsp:cNvPr id="0" name=""/>
        <dsp:cNvSpPr/>
      </dsp:nvSpPr>
      <dsp:spPr>
        <a:xfrm>
          <a:off x="7383065" y="0"/>
          <a:ext cx="1756916" cy="1290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Прочее население.</a:t>
          </a:r>
          <a:endParaRPr lang="x-none" sz="1000" kern="1200" dirty="0"/>
        </a:p>
      </dsp:txBody>
      <dsp:txXfrm>
        <a:off x="7420864" y="37799"/>
        <a:ext cx="1681318" cy="1214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EAD8E-1113-4430-98E0-4D84AD95E039}">
      <dsp:nvSpPr>
        <dsp:cNvPr id="0" name=""/>
        <dsp:cNvSpPr/>
      </dsp:nvSpPr>
      <dsp:spPr>
        <a:xfrm>
          <a:off x="369330" y="0"/>
          <a:ext cx="4185750" cy="19540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AF66E-F993-445D-A3AB-E8ADA53115A6}">
      <dsp:nvSpPr>
        <dsp:cNvPr id="0" name=""/>
        <dsp:cNvSpPr/>
      </dsp:nvSpPr>
      <dsp:spPr>
        <a:xfrm>
          <a:off x="386222" y="586205"/>
          <a:ext cx="2015931" cy="781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Необходимо привить </a:t>
          </a:r>
          <a:r>
            <a:rPr lang="ru-RU" sz="1400" b="1" u="sng" kern="1200" dirty="0"/>
            <a:t>не менее 60% </a:t>
          </a:r>
          <a:r>
            <a:rPr lang="ru-RU" sz="1400" kern="1200" dirty="0"/>
            <a:t>учащихся </a:t>
          </a:r>
          <a:r>
            <a:rPr lang="ru-RU" sz="1400" kern="1200" dirty="0" err="1"/>
            <a:t>ССУЗов</a:t>
          </a:r>
          <a:r>
            <a:rPr lang="ru-RU" sz="1400" kern="1200" dirty="0"/>
            <a:t> и ВУЗов</a:t>
          </a:r>
          <a:endParaRPr lang="x-none" sz="1400" kern="1200" dirty="0"/>
        </a:p>
      </dsp:txBody>
      <dsp:txXfrm>
        <a:off x="424377" y="624360"/>
        <a:ext cx="1939621" cy="705297"/>
      </dsp:txXfrm>
    </dsp:sp>
    <dsp:sp modelId="{0B40DCA9-D385-4FC6-A16E-E554A68208FB}">
      <dsp:nvSpPr>
        <dsp:cNvPr id="0" name=""/>
        <dsp:cNvSpPr/>
      </dsp:nvSpPr>
      <dsp:spPr>
        <a:xfrm>
          <a:off x="2522258" y="586205"/>
          <a:ext cx="2015931" cy="781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Необходимо привить не </a:t>
          </a:r>
          <a:r>
            <a:rPr lang="ru-RU" sz="1400" b="1" u="sng" kern="1200" dirty="0"/>
            <a:t>менее 75% </a:t>
          </a:r>
          <a:r>
            <a:rPr lang="ru-RU" sz="1200" kern="1200" dirty="0"/>
            <a:t>работников учреждений образования</a:t>
          </a:r>
          <a:endParaRPr lang="x-none" sz="1200" kern="1200" dirty="0"/>
        </a:p>
      </dsp:txBody>
      <dsp:txXfrm>
        <a:off x="2560413" y="624360"/>
        <a:ext cx="1939621" cy="705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31F5D-AB92-463A-BE44-CE5243284F18}">
      <dsp:nvSpPr>
        <dsp:cNvPr id="0" name=""/>
        <dsp:cNvSpPr/>
      </dsp:nvSpPr>
      <dsp:spPr>
        <a:xfrm>
          <a:off x="4572000" y="973191"/>
          <a:ext cx="1710079" cy="571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73"/>
              </a:lnTo>
              <a:lnTo>
                <a:pt x="1710079" y="285973"/>
              </a:lnTo>
              <a:lnTo>
                <a:pt x="1710079" y="5719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8DC87-CF3C-4E8E-B5C1-30D0415BBC18}">
      <dsp:nvSpPr>
        <dsp:cNvPr id="0" name=""/>
        <dsp:cNvSpPr/>
      </dsp:nvSpPr>
      <dsp:spPr>
        <a:xfrm>
          <a:off x="2867681" y="973191"/>
          <a:ext cx="1704318" cy="571946"/>
        </a:xfrm>
        <a:custGeom>
          <a:avLst/>
          <a:gdLst/>
          <a:ahLst/>
          <a:cxnLst/>
          <a:rect l="0" t="0" r="0" b="0"/>
          <a:pathLst>
            <a:path>
              <a:moveTo>
                <a:pt x="1704318" y="0"/>
              </a:moveTo>
              <a:lnTo>
                <a:pt x="1704318" y="285973"/>
              </a:lnTo>
              <a:lnTo>
                <a:pt x="0" y="285973"/>
              </a:lnTo>
              <a:lnTo>
                <a:pt x="0" y="5719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C82A3-A103-4BE2-809D-9F82044BA593}">
      <dsp:nvSpPr>
        <dsp:cNvPr id="0" name=""/>
        <dsp:cNvSpPr/>
      </dsp:nvSpPr>
      <dsp:spPr>
        <a:xfrm>
          <a:off x="1361732" y="1072"/>
          <a:ext cx="6420535" cy="97211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Вакцины для иммунизации населения за счет </a:t>
          </a:r>
          <a:r>
            <a:rPr lang="ru-RU" sz="1600" b="1" u="sng" kern="1200" dirty="0"/>
            <a:t>средств предприятий, организаций, в т.ч. личных средств граждан</a:t>
          </a:r>
        </a:p>
      </dsp:txBody>
      <dsp:txXfrm>
        <a:off x="1361732" y="1072"/>
        <a:ext cx="6420535" cy="972118"/>
      </dsp:txXfrm>
    </dsp:sp>
    <dsp:sp modelId="{6D1192FE-F0F3-46A8-B5D5-0AFC18274E2A}">
      <dsp:nvSpPr>
        <dsp:cNvPr id="0" name=""/>
        <dsp:cNvSpPr/>
      </dsp:nvSpPr>
      <dsp:spPr>
        <a:xfrm>
          <a:off x="1443575" y="1545137"/>
          <a:ext cx="2848211" cy="1720864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5">
                  <a:lumMod val="10000"/>
                </a:schemeClr>
              </a:solidFill>
            </a:rPr>
            <a:t>«</a:t>
          </a:r>
          <a:r>
            <a:rPr lang="ru-RU" sz="1800" b="1" kern="1200" dirty="0" err="1">
              <a:solidFill>
                <a:schemeClr val="accent5">
                  <a:lumMod val="10000"/>
                </a:schemeClr>
              </a:solidFill>
            </a:rPr>
            <a:t>Гриппол-Плюс</a:t>
          </a:r>
          <a:r>
            <a:rPr lang="ru-RU" sz="1800" b="1" kern="1200" dirty="0">
              <a:solidFill>
                <a:schemeClr val="accent5">
                  <a:lumMod val="10000"/>
                </a:schemeClr>
              </a:solidFill>
            </a:rPr>
            <a:t>» 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5">
                  <a:lumMod val="10000"/>
                </a:schemeClr>
              </a:solidFill>
            </a:rPr>
            <a:t>(страна-производитель Россия, НПО «</a:t>
          </a:r>
          <a:r>
            <a:rPr lang="ru-RU" sz="1400" kern="1200" dirty="0" err="1">
              <a:solidFill>
                <a:schemeClr val="accent5">
                  <a:lumMod val="10000"/>
                </a:schemeClr>
              </a:solidFill>
            </a:rPr>
            <a:t>Петровакс</a:t>
          </a:r>
          <a:r>
            <a:rPr lang="ru-RU" sz="1400" kern="1200" dirty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ru-RU" sz="1400" kern="1200" dirty="0" err="1">
              <a:solidFill>
                <a:schemeClr val="accent5">
                  <a:lumMod val="10000"/>
                </a:schemeClr>
              </a:solidFill>
            </a:rPr>
            <a:t>Фарм</a:t>
          </a:r>
          <a:r>
            <a:rPr lang="ru-RU" sz="1400" kern="1200" dirty="0">
              <a:solidFill>
                <a:schemeClr val="accent5">
                  <a:lumMod val="10000"/>
                </a:schemeClr>
              </a:solidFill>
            </a:rPr>
            <a:t>»)</a:t>
          </a:r>
        </a:p>
      </dsp:txBody>
      <dsp:txXfrm>
        <a:off x="1443575" y="1545137"/>
        <a:ext cx="2848211" cy="1720864"/>
      </dsp:txXfrm>
    </dsp:sp>
    <dsp:sp modelId="{976CCF9C-7D5D-4B55-95DC-8BF0D58DAF48}">
      <dsp:nvSpPr>
        <dsp:cNvPr id="0" name=""/>
        <dsp:cNvSpPr/>
      </dsp:nvSpPr>
      <dsp:spPr>
        <a:xfrm>
          <a:off x="4863733" y="1545137"/>
          <a:ext cx="2836691" cy="1699579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5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5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5">
                  <a:lumMod val="10000"/>
                </a:schemeClr>
              </a:solidFill>
            </a:rPr>
            <a:t>«</a:t>
          </a:r>
          <a:r>
            <a:rPr lang="ru-RU" sz="1800" b="1" kern="1200" dirty="0" err="1">
              <a:solidFill>
                <a:schemeClr val="accent5">
                  <a:lumMod val="10000"/>
                </a:schemeClr>
              </a:solidFill>
            </a:rPr>
            <a:t>Ваксигрип</a:t>
          </a:r>
          <a:r>
            <a:rPr lang="ru-RU" sz="1800" b="1" kern="1200" dirty="0">
              <a:solidFill>
                <a:schemeClr val="accent5">
                  <a:lumMod val="10000"/>
                </a:schemeClr>
              </a:solidFill>
            </a:rPr>
            <a:t> Тетра»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5">
                  <a:lumMod val="10000"/>
                </a:schemeClr>
              </a:solidFill>
            </a:rPr>
            <a:t>(страна-производитель Франция,</a:t>
          </a:r>
          <a:r>
            <a:rPr lang="en-US" sz="1400" kern="1200" dirty="0">
              <a:solidFill>
                <a:schemeClr val="accent5">
                  <a:lumMod val="10000"/>
                </a:schemeClr>
              </a:solidFill>
            </a:rPr>
            <a:t> SANOFI PASTEUR. S.A.</a:t>
          </a:r>
          <a:r>
            <a:rPr lang="ru-RU" sz="1400" kern="1200" dirty="0">
              <a:solidFill>
                <a:schemeClr val="accent5">
                  <a:lumMod val="10000"/>
                </a:schemeClr>
              </a:solidFill>
            </a:rPr>
            <a:t>))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accent5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4863733" y="1545137"/>
        <a:ext cx="2836691" cy="1699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B553C-E63A-4EBE-B114-E5E2B260514E}">
      <dsp:nvSpPr>
        <dsp:cNvPr id="0" name=""/>
        <dsp:cNvSpPr/>
      </dsp:nvSpPr>
      <dsp:spPr>
        <a:xfrm>
          <a:off x="2438995" y="1516"/>
          <a:ext cx="3654028" cy="21757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Более </a:t>
          </a:r>
          <a:r>
            <a:rPr lang="en-US" sz="1600" b="1" kern="1200" dirty="0"/>
            <a:t>49</a:t>
          </a:r>
          <a:r>
            <a:rPr lang="ru-RU" sz="1600" b="1" kern="1200" dirty="0"/>
            <a:t>,</a:t>
          </a:r>
          <a:r>
            <a:rPr lang="en-US" sz="1600" b="1" kern="1200" dirty="0"/>
            <a:t>7</a:t>
          </a:r>
          <a:r>
            <a:rPr lang="ru-RU" sz="1600" b="1" kern="1200" dirty="0"/>
            <a:t> тысяч случаев гриппа</a:t>
          </a:r>
          <a:r>
            <a:rPr lang="ru-RU" sz="1600" b="0" kern="1200" dirty="0"/>
            <a:t>                                            (из них  около 6 тысяч осложненных форм)                    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Более 45,1 тысяч случаев острых респираторных инфекций</a:t>
          </a:r>
          <a:endParaRPr lang="ru-RU" sz="1600" kern="1200" dirty="0"/>
        </a:p>
      </dsp:txBody>
      <dsp:txXfrm>
        <a:off x="2438995" y="273481"/>
        <a:ext cx="2838132" cy="1631793"/>
      </dsp:txXfrm>
    </dsp:sp>
    <dsp:sp modelId="{F3959931-DAEA-4E92-BC9E-AB269F622ED2}">
      <dsp:nvSpPr>
        <dsp:cNvPr id="0" name=""/>
        <dsp:cNvSpPr/>
      </dsp:nvSpPr>
      <dsp:spPr>
        <a:xfrm>
          <a:off x="2976" y="70555"/>
          <a:ext cx="2436018" cy="203764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ПРЕДУПРЕДИТЬ</a:t>
          </a:r>
        </a:p>
      </dsp:txBody>
      <dsp:txXfrm>
        <a:off x="102446" y="170025"/>
        <a:ext cx="2237078" cy="1838704"/>
      </dsp:txXfrm>
    </dsp:sp>
    <dsp:sp modelId="{A0DE3A8C-C9A6-475E-9891-BBBB2F2468CA}">
      <dsp:nvSpPr>
        <dsp:cNvPr id="0" name=""/>
        <dsp:cNvSpPr/>
      </dsp:nvSpPr>
      <dsp:spPr>
        <a:xfrm>
          <a:off x="2438995" y="2528501"/>
          <a:ext cx="3654028" cy="1557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/>
            <a:t>Сумму, эквивалентную </a:t>
          </a:r>
          <a:r>
            <a:rPr lang="ru-RU" sz="1600" b="1" kern="1200" dirty="0"/>
            <a:t>10,2 миллионам</a:t>
          </a:r>
          <a:r>
            <a:rPr lang="ru-RU" sz="1600" b="0" kern="1200" dirty="0"/>
            <a:t> долларов       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/>
            <a:t>На каждый вложенный доллар </a:t>
          </a:r>
          <a:r>
            <a:rPr lang="ru-RU" sz="1600" b="1" kern="1200" dirty="0"/>
            <a:t>9,0 доллара</a:t>
          </a:r>
          <a:endParaRPr lang="ru-RU" sz="1600" kern="1200" dirty="0"/>
        </a:p>
      </dsp:txBody>
      <dsp:txXfrm>
        <a:off x="2438995" y="2723198"/>
        <a:ext cx="3069938" cy="1168179"/>
      </dsp:txXfrm>
    </dsp:sp>
    <dsp:sp modelId="{A69C6332-7912-40C5-BCA2-B5A6770B1B30}">
      <dsp:nvSpPr>
        <dsp:cNvPr id="0" name=""/>
        <dsp:cNvSpPr/>
      </dsp:nvSpPr>
      <dsp:spPr>
        <a:xfrm>
          <a:off x="2976" y="2329813"/>
          <a:ext cx="2436018" cy="195495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СЭКОНОМИТЬ</a:t>
          </a:r>
        </a:p>
      </dsp:txBody>
      <dsp:txXfrm>
        <a:off x="98409" y="2425246"/>
        <a:ext cx="2245152" cy="1764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0.66598</cdr:x>
      <cdr:y>0.62049</cdr:y>
    </cdr:from>
    <cdr:to>
      <cdr:x>0.74752</cdr:x>
      <cdr:y>0.7104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115B3F0F-BD7C-447F-B1B5-129FC3D90BA8}"/>
            </a:ext>
          </a:extLst>
        </cdr:cNvPr>
        <cdr:cNvSpPr/>
      </cdr:nvSpPr>
      <cdr:spPr>
        <a:xfrm xmlns:a="http://schemas.openxmlformats.org/drawingml/2006/main">
          <a:off x="5551594" y="3387778"/>
          <a:ext cx="679711" cy="49089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204F7A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11,5%</a:t>
          </a:r>
        </a:p>
      </cdr:txBody>
    </cdr:sp>
  </cdr:relSizeAnchor>
  <cdr:relSizeAnchor xmlns:cdr="http://schemas.openxmlformats.org/drawingml/2006/chartDrawing">
    <cdr:from>
      <cdr:x>0.75291</cdr:x>
      <cdr:y>0.42023</cdr:y>
    </cdr:from>
    <cdr:to>
      <cdr:x>0.84244</cdr:x>
      <cdr:y>0.5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115B3F0F-BD7C-447F-B1B5-129FC3D90BA8}"/>
            </a:ext>
          </a:extLst>
        </cdr:cNvPr>
        <cdr:cNvSpPr/>
      </cdr:nvSpPr>
      <cdr:spPr>
        <a:xfrm xmlns:a="http://schemas.openxmlformats.org/drawingml/2006/main">
          <a:off x="6276172" y="2294379"/>
          <a:ext cx="746315" cy="43553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204F7A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19,2%</a:t>
          </a:r>
        </a:p>
      </cdr:txBody>
    </cdr:sp>
  </cdr:relSizeAnchor>
  <cdr:relSizeAnchor xmlns:cdr="http://schemas.openxmlformats.org/drawingml/2006/chartDrawing">
    <cdr:from>
      <cdr:x>0.61469</cdr:x>
      <cdr:y>0.21474</cdr:y>
    </cdr:from>
    <cdr:to>
      <cdr:x>0.68867</cdr:x>
      <cdr:y>0.29476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115B3F0F-BD7C-447F-B1B5-129FC3D90BA8}"/>
            </a:ext>
          </a:extLst>
        </cdr:cNvPr>
        <cdr:cNvSpPr/>
      </cdr:nvSpPr>
      <cdr:spPr>
        <a:xfrm xmlns:a="http://schemas.openxmlformats.org/drawingml/2006/main">
          <a:off x="5124034" y="1172464"/>
          <a:ext cx="616692" cy="43689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204F7A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7,7%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E09-790C-4791-A806-2DFF37023A6C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1BE6-7167-4B0A-8646-56E9E2BBF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3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На протяжении многих веков миллион человеческих жизней унесли инфекционные болезни, в число которых входят: чума, холера, оспа и другие не менее опасные заболевания. Только с развитием медицины и появлением вакцинации человечеству удаётся противостоять инфекции.</a:t>
            </a:r>
          </a:p>
          <a:p>
            <a:r>
              <a:rPr lang="ru-RU" dirty="0"/>
              <a:t>	Уже более 250-ти лет вакцинация спасет жизни наших соотечественников.</a:t>
            </a:r>
          </a:p>
          <a:p>
            <a:r>
              <a:rPr lang="ru-RU" dirty="0"/>
              <a:t>	Чума Антонина, названная в честь императора Марка Аврелия Антонина, который также пал жертвой этого заболевания, стала первой в истории зарегистрированной пандемией, которая унесла жизни примерно 5-7 миллионов человек. Современные исследователи считают, что на самом деле чума Антонина была либо оспой, либо корью, однако однозначного вердикта в отношении возбудителя эпидемии так и не было вынесено.</a:t>
            </a:r>
          </a:p>
          <a:p>
            <a:r>
              <a:rPr lang="ru-RU" dirty="0"/>
              <a:t>Самые известные пандемии:</a:t>
            </a:r>
          </a:p>
          <a:p>
            <a:r>
              <a:rPr lang="ru-RU" dirty="0"/>
              <a:t>•	Черная смерть (бубонная чума), 1347-1351 </a:t>
            </a:r>
            <a:r>
              <a:rPr lang="ru-RU" dirty="0" err="1"/>
              <a:t>гг</a:t>
            </a:r>
            <a:r>
              <a:rPr lang="ru-RU" dirty="0"/>
              <a:t> унесла жизней 200 млн человек;</a:t>
            </a:r>
          </a:p>
          <a:p>
            <a:r>
              <a:rPr lang="ru-RU" dirty="0"/>
              <a:t>•	Оспа, 1520 г унесла жизней 56 млн человек;</a:t>
            </a:r>
          </a:p>
          <a:p>
            <a:r>
              <a:rPr lang="ru-RU" dirty="0"/>
              <a:t>•	Испанский грипп, 1918-1919 </a:t>
            </a:r>
            <a:r>
              <a:rPr lang="ru-RU" dirty="0" err="1"/>
              <a:t>гг</a:t>
            </a:r>
            <a:r>
              <a:rPr lang="ru-RU" dirty="0"/>
              <a:t> – 40-50 млн;</a:t>
            </a:r>
          </a:p>
          <a:p>
            <a:r>
              <a:rPr lang="ru-RU" dirty="0"/>
              <a:t>•	Свиной грипп, 2009-2010 </a:t>
            </a:r>
            <a:r>
              <a:rPr lang="ru-RU" dirty="0" err="1"/>
              <a:t>гг</a:t>
            </a:r>
            <a:r>
              <a:rPr lang="ru-RU" dirty="0"/>
              <a:t> – 200 </a:t>
            </a:r>
            <a:r>
              <a:rPr lang="ru-RU" dirty="0" err="1"/>
              <a:t>тыс</a:t>
            </a:r>
            <a:r>
              <a:rPr lang="ru-RU" dirty="0"/>
              <a:t>;</a:t>
            </a:r>
          </a:p>
          <a:p>
            <a:r>
              <a:rPr lang="ru-RU" dirty="0"/>
              <a:t>•	Эбола, 2014-2016 </a:t>
            </a:r>
            <a:r>
              <a:rPr lang="ru-RU" dirty="0" err="1"/>
              <a:t>гг</a:t>
            </a:r>
            <a:r>
              <a:rPr lang="ru-RU" dirty="0"/>
              <a:t> – 1 </a:t>
            </a:r>
            <a:r>
              <a:rPr lang="ru-RU" dirty="0" err="1"/>
              <a:t>тыс</a:t>
            </a:r>
            <a:r>
              <a:rPr lang="ru-RU" dirty="0"/>
              <a:t>; </a:t>
            </a:r>
          </a:p>
          <a:p>
            <a:r>
              <a:rPr lang="ru-RU" dirty="0"/>
              <a:t>•	Ближневосточный респираторный синдром (или MERS), 2015-по </a:t>
            </a:r>
            <a:r>
              <a:rPr lang="ru-RU" dirty="0" err="1"/>
              <a:t>наст.время</a:t>
            </a:r>
            <a:r>
              <a:rPr lang="ru-RU" dirty="0"/>
              <a:t> – 850 человек.</a:t>
            </a:r>
          </a:p>
          <a:p>
            <a:r>
              <a:rPr lang="ru-RU" dirty="0"/>
              <a:t>Великая эпидемия чумы, 17 в – 3 млн; Великая эпидемия чумы, 18 в – 600 </a:t>
            </a:r>
            <a:r>
              <a:rPr lang="ru-RU" dirty="0" err="1"/>
              <a:t>тыс</a:t>
            </a:r>
            <a:r>
              <a:rPr lang="ru-RU" dirty="0"/>
              <a:t>; 6 пандемий холеры, 1817-1923 </a:t>
            </a:r>
            <a:r>
              <a:rPr lang="ru-RU" dirty="0" err="1"/>
              <a:t>гг</a:t>
            </a:r>
            <a:r>
              <a:rPr lang="ru-RU" dirty="0"/>
              <a:t> – 1 млн; Третья пандемия чумы, 1855 г– 12 млн; Желтая лихорадка, конец 19 в – 100-150 </a:t>
            </a:r>
            <a:r>
              <a:rPr lang="ru-RU" dirty="0" err="1"/>
              <a:t>тыс</a:t>
            </a:r>
            <a:r>
              <a:rPr lang="ru-RU" dirty="0"/>
              <a:t>; Азиатский грипп, 1957-1958 </a:t>
            </a:r>
            <a:r>
              <a:rPr lang="ru-RU" dirty="0" err="1"/>
              <a:t>гг</a:t>
            </a:r>
            <a:r>
              <a:rPr lang="ru-RU" dirty="0"/>
              <a:t> – 1,1 млн; Гонконгский грипп, 1968-1970 </a:t>
            </a:r>
            <a:r>
              <a:rPr lang="ru-RU" dirty="0" err="1"/>
              <a:t>гг</a:t>
            </a:r>
            <a:r>
              <a:rPr lang="ru-RU" dirty="0"/>
              <a:t> – 1 млн; ТОРС, 2002-2003 </a:t>
            </a:r>
            <a:r>
              <a:rPr lang="ru-RU" dirty="0" err="1"/>
              <a:t>гг</a:t>
            </a:r>
            <a:r>
              <a:rPr lang="ru-RU" dirty="0"/>
              <a:t> – 770 человек.</a:t>
            </a:r>
          </a:p>
          <a:p>
            <a:r>
              <a:rPr lang="ru-RU" dirty="0"/>
              <a:t>COVID-19, 2019 г – по </a:t>
            </a:r>
            <a:r>
              <a:rPr lang="ru-RU" dirty="0" err="1"/>
              <a:t>наст.время</a:t>
            </a:r>
            <a:r>
              <a:rPr lang="ru-RU" dirty="0"/>
              <a:t> – на настоящий момент самая масштабная пандемия 21 века, унесшая на сегодняшний момент более 4,5 (4,7) млн жизней.</a:t>
            </a:r>
          </a:p>
          <a:p>
            <a:r>
              <a:rPr lang="ru-RU" dirty="0"/>
              <a:t>Коронавирусная инфекция делит 6-е место вместе с чумой Антонина по летальности среди самых известных пандемий после чёрной смерти (бубонная чума – 200 млн), оспы (56 млн), испанского гриппа (40-50 млн), третьей пандемии чумы в 1855 году (12 млн) и </a:t>
            </a:r>
            <a:r>
              <a:rPr lang="ru-RU" dirty="0" err="1"/>
              <a:t>Юстиниановой</a:t>
            </a:r>
            <a:r>
              <a:rPr lang="ru-RU" dirty="0"/>
              <a:t> чумы (30-50 млн).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1BE6-7167-4B0A-8646-56E9E2BBF2E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7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Проведена оценка действенности и эффективности кампании вакцинопрофилактики гриппа среди населения г.Минска и районов города (отдельно – среди работающего населения, среди работающих крупных предприятий) в период ноябрь 2017г.- апрель 2018г. Полученные результаты используются для проведения информационно-разъяснительной работы с руководителями предприятий, учреждений, организаций.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Расчеты, выполненные на основании данных о заболеваемости населения города Минска гриппом и острыми респираторными инфекциями, показали, что проведенная вакцинация позволила в период ноябрь 2020г.- апрель 2021г. предупредить: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более 49,7 тысяч случаев гриппа (в том числе, около 6 тысяч случаев осложненных форм);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более 45,1 тысяч случаев острых респираторных инфекций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негриппозной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этиологии.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более 132,8 тысяч случаев обращений в амбулаторно-поликлинические учреждения по поводу не тяжелых форм гриппа и ОРИ.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Предотвращенный экономический ущерб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благодаря проведенной вакцинации среди населения оценивается в сумму эквивалентную 10,2 млн. долларов.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Следовательно, на каждый вложенный доллар в вакцинацию был получен эффект в эквиваленте 9,0 доллара.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91E2D-2703-4218-AF26-955F32C466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1BE6-7167-4B0A-8646-56E9E2BBF2E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0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Всего в мире из доступных источников известно о 228 млн. случаях инфекции COVID-19 (228 807631), только за последние сутки прирост составил около 300 тысяч случаев (308 107) или 0,13%. </a:t>
            </a:r>
          </a:p>
          <a:p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В мире по общему количеству выявленных случаев первое место занимает Американский регион ‒ более 80 млн. случаев (88 511812); здесь же зарегистрирован наибольший прирост случаев за сутки – более 170 тысяч случаев (176150 или 9,3 на 100 тыс.). </a:t>
            </a:r>
          </a:p>
          <a:p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Наибольшее число случаев на 100 тыс. Населения зафиксировано в Юго-</a:t>
            </a:r>
            <a:r>
              <a:rPr lang="ru-RU" sz="12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ВосточнойАзии</a:t>
            </a: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(5941,5). В Западно-</a:t>
            </a:r>
            <a:r>
              <a:rPr lang="ru-RU" sz="12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Тихоокеанскомрегионе</a:t>
            </a: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– максимальный прирост в относительных значениях (0,68%).</a:t>
            </a:r>
          </a:p>
          <a:p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В РБ (и в </a:t>
            </a:r>
            <a:r>
              <a:rPr lang="ru-RU" sz="12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г.Минске</a:t>
            </a: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) репродуктивное число больше 1 – активное распространение инфекции. Данный показатель характеризует заразность инфекционного заболевания в эпидемиологии. </a:t>
            </a:r>
          </a:p>
          <a:p>
            <a:r>
              <a:rPr lang="ru-RU" sz="12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Справочно:Индекс</a:t>
            </a: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репродукции (</a:t>
            </a:r>
            <a:r>
              <a:rPr lang="ru-RU" sz="12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Ro</a:t>
            </a: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репродуктивное число) — безразмерный параметр, характеризующий заразность инфекционного заболевания в эпидемиологии. </a:t>
            </a:r>
          </a:p>
          <a:p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Если </a:t>
            </a:r>
            <a:r>
              <a:rPr lang="ru-RU" sz="12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Ro</a:t>
            </a: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меньше 1, то каждый существующий эпизод инфекции вызывает менее 1 эпизода новой инфекции. В этом случае заболеваемость регрессирует. </a:t>
            </a:r>
          </a:p>
          <a:p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Если </a:t>
            </a:r>
            <a:r>
              <a:rPr lang="ru-RU" sz="12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Ro</a:t>
            </a: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равно или больше 1, каждый существующий эпизод инфекции вызывает одно или более новых эпизодов заражения. Отмечается активное распространение инфекции.</a:t>
            </a:r>
          </a:p>
          <a:p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Репродуктивное число в мире составляет 0,9, что свидетельствует о снижении распространения COVID-19.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1BE6-7167-4B0A-8646-56E9E2BBF2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2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 2021 года среди студентов и персонала высших учебных заведений города отмечается тенденция к росту количества случаев инфекции.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начала учебного года (с 01.09.2021 по 19.09.2021) зарегистрировано 680 случаев (4,3% от общего количества зарегистрированных случаев за анализируемый период) среди студентов и 160 случаев (1,01% от общего количества зарегистрированных случаев за анализируемый период) среди персонала ВУЗов </a:t>
            </a:r>
            <a:r>
              <a:rPr lang="ru-RU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г.Минска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прошлую учебную неделю(13.09.2021 по 19.09.2021)зарегистрировано 349 случаев COVID-19 среди студентов ВУЗов </a:t>
            </a:r>
            <a:r>
              <a:rPr lang="ru-RU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г.Минска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в 1,4 раза (или на 42,4%) выше количества </a:t>
            </a:r>
            <a:r>
              <a:rPr lang="ru-RU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случаев,зарегистрированных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аналогичного периода предыдущей учебной недели (06.09.2021 по 12.09.2021)(245 случаев).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персонала ВУЗов зарегистрировано 79 случаев, что в 1,9 раза (или на 88%) выше количества случаев аналогичного периода предыдущей недели с 06.09.2021 по 12.09.2021 (42 случая).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1BE6-7167-4B0A-8646-56E9E2BBF2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802312" cy="4351338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749351" y="5513193"/>
            <a:ext cx="5994443" cy="89839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Liberation Serif"/>
                <a:ea typeface="Noto Serif CJK SC"/>
                <a:cs typeface="FreeSans"/>
              </a:rPr>
              <a:t>Учеными наглядно изображены способы защиты от коронавируса в виде швейцарского сыра, где каждый слой представляет меры коллективной и индивидуальной защиты.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Liberation Serif"/>
                <a:ea typeface="Noto Serif CJK SC"/>
                <a:cs typeface="FreeSans"/>
              </a:rPr>
              <a:t>Метафора достаточно проста для понимания: множественные уровни защиты, представленные в виде ломтиков сыра, блокируют распространение COVID-19. Ни один слой не идеален; в каждом есть отверстия, и когда отверстия совпадают, риск заражения увеличивается. Но несколько уровней в сочетании – соблюдение социального дистанцирования, использование средств защиты органов дыхания, соблюдение гигиены рук, проведение лабораторного обследования подлежащих, определение контактов, проветривание, ограничительные мероприятия и финансирование - значительно снижают общий риск. Вакцинация добавляет еще один защитный слой.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Liberation Serif"/>
                <a:ea typeface="Noto Serif CJK SC"/>
                <a:cs typeface="FreeSans"/>
              </a:rPr>
              <a:t>Обратите внимание на «мышку дезинформации», занятую выеданием новых дыр, через которые может пройти вирус» (снижение доверия и, как следствие, игнорирование мер защиты населением).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Liberation Serif"/>
                <a:ea typeface="Noto Serif CJK SC"/>
                <a:cs typeface="FreeSans"/>
              </a:rPr>
              <a:t>Такой многослойный подход к снижению риска может даже снизить количество случаев заболевания гриппом и ОРИ.</a:t>
            </a:r>
          </a:p>
        </p:txBody>
      </p:sp>
    </p:spTree>
    <p:extLst>
      <p:ext uri="{BB962C8B-B14F-4D97-AF65-F5344CB8AC3E}">
        <p14:creationId xmlns:p14="http://schemas.microsoft.com/office/powerpoint/2010/main" val="52483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876777AA-0439-4A4D-BB94-C6ED35BBA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2B98908E-11F1-4CC7-AD65-FBF1CD1BC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x-none" dirty="0"/>
              <a:t>В столице вакцинация против инфекции COVID-19 осуществляется в соответствии с Национальным планом мероприятий по вакцинации против инфекции COVID-19 в Республике Беларусь на 2021-2022 годы от 22.02.2021 № 38/204-111/36.</a:t>
            </a:r>
          </a:p>
          <a:p>
            <a:pPr eaLnBrk="1" hangingPunct="1"/>
            <a:r>
              <a:rPr lang="ru-RU" altLang="x-none" dirty="0"/>
              <a:t>Решением Минского городского исполнительного комитета от 06.07.2021 №2002 утверждены пункты 28-32, содержание которых направлено на реализацию положений Национального плана. В частности, предусмотрено обеспечение охвата вакцинацией против COVID-19 не менее 75% среди работников учреждений образования и не менее 60% среди студентов высших учебных заведений, достигших 18-го возраста.</a:t>
            </a:r>
          </a:p>
          <a:p>
            <a:pPr eaLnBrk="1" hangingPunct="1"/>
            <a:r>
              <a:rPr lang="ru-RU" altLang="x-none" dirty="0"/>
              <a:t>На основании приказа Министерства здравоохранения Республики Беларусь от 16.04.2021 № 412 «О проведении вакцинации против инфекции COVID-19» (в редакции от 26.04.2021 № 446) и с целью рациональной организации работы по вопросу кампании вакцинации против инфекции COVID-19 в </a:t>
            </a:r>
            <a:r>
              <a:rPr lang="ru-RU" altLang="x-none" dirty="0" err="1"/>
              <a:t>г.Минске</a:t>
            </a:r>
            <a:r>
              <a:rPr lang="ru-RU" altLang="x-none" dirty="0"/>
              <a:t> утвержден совместный приказ комитета по здравоохранению и ГУ «Минский городской центр гигиены и эпидемиологии» от 26.04.2021 №261/33 «О проведении вакцинации против инфекции COVID-19», в котором определен механизм организации и проведения вакцинации в </a:t>
            </a:r>
            <a:r>
              <a:rPr lang="ru-RU" altLang="x-none" dirty="0" err="1"/>
              <a:t>г.Минске</a:t>
            </a:r>
            <a:r>
              <a:rPr lang="ru-RU" altLang="x-none" dirty="0"/>
              <a:t>, утверждены план вакцинации в разрезе районов и состав координационного совета.</a:t>
            </a:r>
          </a:p>
          <a:p>
            <a:pPr eaLnBrk="1" hangingPunct="1"/>
            <a:endParaRPr lang="ru-RU" altLang="x-none" dirty="0"/>
          </a:p>
          <a:p>
            <a:pPr eaLnBrk="1" hangingPunct="1"/>
            <a:endParaRPr lang="x-none" alt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9E7241-2061-4F55-933B-B1C4DD493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0CFC8-71B7-47E7-BBF2-344FDEF5392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51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Среди работников высших учебных заведений охват вакцинацией составляет 35,9%.</a:t>
            </a:r>
          </a:p>
          <a:p>
            <a:r>
              <a:rPr lang="ru-RU" dirty="0"/>
              <a:t>Наибольший процент охвата вакцинацией на 21.09.2021 в Университете гражданской защиты – 66,1%, наименьший – в Белорусской государственной академии связи – 14,7%.</a:t>
            </a:r>
          </a:p>
          <a:p>
            <a:r>
              <a:rPr lang="ru-RU" dirty="0"/>
              <a:t>Среди студентов охват вакцинацией составляет – 13,3%. </a:t>
            </a:r>
          </a:p>
          <a:p>
            <a:r>
              <a:rPr lang="ru-RU" dirty="0"/>
              <a:t>Наибольший процент охвата среди студентов на 21.09.2021 в Университете гражданской защиты – 95,4%, наименьший – в Белорусской государственной технологическом университете – 1,3%. Не начата вакцинация среди студентов в Международном государственном экологическом институте им. А.Д. Сахарова и Минском государственном лингвистическом университете.</a:t>
            </a:r>
          </a:p>
          <a:p>
            <a:r>
              <a:rPr lang="ru-RU" dirty="0"/>
              <a:t>Среди студентов ВУЗов </a:t>
            </a:r>
            <a:r>
              <a:rPr lang="ru-RU" dirty="0" err="1"/>
              <a:t>г.Минска</a:t>
            </a:r>
            <a:r>
              <a:rPr lang="ru-RU" dirty="0"/>
              <a:t>, на прошлой неделе отмечен рост заболеваемости практически в 2,5 раза в сравнении с предыдущей неделей. </a:t>
            </a:r>
          </a:p>
          <a:p>
            <a:r>
              <a:rPr lang="ru-RU" dirty="0"/>
              <a:t>Актуальным вопросам профилактики инфекционных заболеваний, организации санитарно-противоэпидемических мероприятий, необходимости и важности вакцинации, как для педагогического состава, так и для студентов, был посвящён городской семинар для руководства и медицинского персонала высших учебных заведений, учреждений среднего специального и профессионально-технического и общего среднего образования, проведенный совместно с Комитетами по здравоохранению и образованию на предыдущей неделе. </a:t>
            </a:r>
          </a:p>
          <a:p>
            <a:r>
              <a:rPr lang="ru-RU" dirty="0"/>
              <a:t>Учитывая быстрые темпы роста заболеваемости в данный эпидемический сезон, с целью снижения темпов распространения заболевания, как среди педагогов, так и среди студентов, предлагаем администрациям высших учебных заведений обеспечить персональный контроль за ходом вакцинации, как персонала, так и студентов.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1BE6-7167-4B0A-8646-56E9E2BBF2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1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базе 17 ВУЗов города организована работа контакт-центров организована на базе студенческих  общежитий.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Таких центров в городе 28.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 началом нового учебного года специалистами санитарно-эпидемиологической службы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проведена оценка соблюдения требований санитарно-эпидемиологического законодательства, организации и проведения санитарно-противоэпидемических мероприятий в контакт-центрах, расположенных на базе общежитий ВУЗов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Оценено 26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КЦ,из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них в 12 учреждениях (43%) выявлены нарушения санитарно-эпидемиологического законодательства. По результатам оценки в адрес администрации данных ВУЗов, направлены информационные письма (9 информационных писем)и выданы рекомендации об устранении нарушений (1 рекомендации), часть нарушений устранены в ходе оценок.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охвачены оценкой, надзорными мероприятиями 2 контакт-центра общежитий ВУЗов: УО «Белорусский государственный медицинский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пр.Дзержинского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83/8 и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пр.Дзержинского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93 (Московский район) (7%).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выявленные нарушения требований санитарно-эпидемиологического законодательства: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Несоблюдение требований дезинфекционного режима и влажной уборки – 9 (34,6%)(отсутствие дезинфицирующих и моющих средств для уборки помещений контакт-центров, дозаторов; использование дезинфицирующих средств, не предназначенных для уборки помещений контакт-центров; отсутствие уборочного инвентаря; несоблюдение требований к оформлению и ведению документации):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торгово-экономический университет потребительской кооперации»,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пр.Партизанский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75/1;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«Университет гражданской защиты МЧС Беларуси»,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ул. Машиностроителей, 25;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экономический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ул.Бобруйская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27;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экономический университет»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ул.Карбышева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42;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аграрный технический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пр.Независимости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101;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«Белорусская государственная академия авиации»,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ул.Уборевича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77/1;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медицинский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ул.Казинца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99;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экономический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ул.Ванеева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32;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филиал УО «Российский государственный социальный университет» в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г.Минске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ул.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Ваупшасова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21;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Несоблюдение организации быта студентов – 3 (11,5%)(несоблюдение требований к внутренней отделке помещений, мебели, проведению текущих ремонтов):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«Университет гражданской защиты МЧС Беларуси»,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ул. Машиностроителей, 25;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экономический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ул.Ванеева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32;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филиал УО «Российский государственный социальный университет» в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г.Минске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ул.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Ваупшасова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21;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Несоблюдение требований масочного режима – 5 (19,2%) (не обеспечен контроль за использованием средств индивидуальной защиты органов дыхания работниками):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торгово-экономический университет потребительской кооперации»,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пр.Партизанский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75/1;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экономический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ул.Бобруйская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27;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университет культуры и искусств»,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ул.Рабкоровская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 и 15;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экономический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ул.Ванеева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32;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Несоблюдение требований к проведению санитарно-противоэпидемических мероприятий по предупреждению заноса и распространения инфекции COVID-19 – 2 (7,7%) (не разработан маршрут передвижения пребывающих в контакт-центр):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«Белорусский государственный технологический университет»,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ул.Белорусская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21);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филиал УО «Российский государственный социальный университет» в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г.Минске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г.Минск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ул. </a:t>
            </a:r>
            <a:r>
              <a:rPr lang="ru-RU" sz="14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Ваупшасова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21.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Хотелось бы обратить внимание руководителей, что функционирование данных центров находится на постоянном контроле санитарно-эпидемиологической службы. При проведении надзорных мероприятий в отношении данных объектов, специалистами Службы не только фиксируются нарушения, но и предлагаются мероприятия по устранению и решению ряда проблем. </a:t>
            </a: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Поэтому при возникновении вопросов у руководителей контакт-центров, ответственных за соблюдение режимных моментов, они могут обратиться за помощью, как в территориальные центры гигиены и эпидемиологии, так и в Минский городской центр гигиены и эпидемиологии.</a:t>
            </a:r>
          </a:p>
          <a:p>
            <a:endParaRPr lang="x-none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1BE6-7167-4B0A-8646-56E9E2BBF2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6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Проведение такого противоэпидемического мероприятия, как «входной или пропускной фильтр сотрудников», в сезон эпидемического подъема заболеваемости является крайне важным и необходимым для недопущения нахождения в коллективах работников с симптомами острого респираторного заболевания и распространения этого заболевания в  коллективе. </a:t>
            </a:r>
          </a:p>
          <a:p>
            <a:r>
              <a:rPr lang="ru-RU" dirty="0"/>
              <a:t>С целью контроля за соблюдением «входного фильтра»,  была проведена оценка организации «пропускного фильтра» работников и учащихся в учреждениях образования:</a:t>
            </a:r>
          </a:p>
          <a:p>
            <a:r>
              <a:rPr lang="ru-RU" dirty="0"/>
              <a:t>Результаты проверок прошлой недели, представлены на слайде: всего было обследовано 58 УО (27 УОСО, 12 ССУЗ и ПТУЗ, 19 ВУЗ), нарушения установлены в 26 УО (45 %) – 14 УОСО (52 %), 4 ССУЗ и ПТУЗ (33 %). </a:t>
            </a:r>
          </a:p>
          <a:p>
            <a:r>
              <a:rPr lang="ru-RU" dirty="0"/>
              <a:t>В 42 % от проверенных высших учебных заведений были зафиксированы указанные нарушения. </a:t>
            </a:r>
          </a:p>
          <a:p>
            <a:r>
              <a:rPr lang="ru-RU" dirty="0"/>
              <a:t>По фактам нарушений были направлены рекомендаций об устранении нарушений, и  информации в адрес руководителей учреждений образования.</a:t>
            </a:r>
          </a:p>
          <a:p>
            <a:r>
              <a:rPr lang="ru-RU" dirty="0" err="1"/>
              <a:t>Справочно</a:t>
            </a:r>
            <a:r>
              <a:rPr lang="ru-RU" dirty="0"/>
              <a:t>:</a:t>
            </a:r>
          </a:p>
          <a:p>
            <a:r>
              <a:rPr lang="ru-RU" dirty="0"/>
              <a:t>БГУ - </a:t>
            </a:r>
            <a:r>
              <a:rPr lang="ru-RU" dirty="0" err="1"/>
              <a:t>Ул.Ленинградская</a:t>
            </a:r>
            <a:r>
              <a:rPr lang="ru-RU" dirty="0"/>
              <a:t> , 20</a:t>
            </a:r>
          </a:p>
          <a:p>
            <a:r>
              <a:rPr lang="ru-RU" dirty="0"/>
              <a:t>БГПУ - им. </a:t>
            </a:r>
            <a:r>
              <a:rPr lang="ru-RU" dirty="0" err="1"/>
              <a:t>М.Танка</a:t>
            </a:r>
            <a:r>
              <a:rPr lang="ru-RU" dirty="0"/>
              <a:t> ул. Советская, 18</a:t>
            </a:r>
          </a:p>
          <a:p>
            <a:r>
              <a:rPr lang="ru-RU" dirty="0"/>
              <a:t>БНТУ  - (корпус №8 ул. Я.Коласа,12; корпус №9 Я.Коласа,14; корпус №11 ул. Б.Хмельницкого,9)</a:t>
            </a:r>
          </a:p>
          <a:p>
            <a:r>
              <a:rPr lang="ru-RU" dirty="0"/>
              <a:t>БГУИР - (корпус №1ул.П.Бровки,6; корпус №2 П.Бровки,2)</a:t>
            </a:r>
          </a:p>
          <a:p>
            <a:r>
              <a:rPr lang="ru-RU" dirty="0"/>
              <a:t>Белорусская государственная академия искусств (главный корпус)</a:t>
            </a:r>
          </a:p>
          <a:p>
            <a:r>
              <a:rPr lang="ru-RU" dirty="0"/>
              <a:t>пр-т Независимости,81</a:t>
            </a:r>
          </a:p>
          <a:p>
            <a:r>
              <a:rPr lang="ru-RU" dirty="0"/>
              <a:t>Белорусский государственный аграрный технический университет</a:t>
            </a:r>
          </a:p>
          <a:p>
            <a:r>
              <a:rPr lang="ru-RU" dirty="0"/>
              <a:t>пр-т Независимости,99</a:t>
            </a:r>
          </a:p>
          <a:p>
            <a:r>
              <a:rPr lang="ru-RU" dirty="0"/>
              <a:t>Белорусский государственный университет физической культуры -</a:t>
            </a:r>
          </a:p>
          <a:p>
            <a:r>
              <a:rPr lang="ru-RU" dirty="0"/>
              <a:t>пр-т Победителей, 105</a:t>
            </a:r>
          </a:p>
          <a:p>
            <a:r>
              <a:rPr lang="ru-RU" dirty="0"/>
              <a:t>Минский государственный лингвистический университет -</a:t>
            </a:r>
          </a:p>
          <a:p>
            <a:r>
              <a:rPr lang="ru-RU" dirty="0"/>
              <a:t>ул. Захарова 21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1. Вакцинация в существующей ситуации является самым мощным оружием в борьбе против инфекции.</a:t>
            </a:r>
          </a:p>
          <a:p>
            <a:r>
              <a:rPr lang="ru-RU" dirty="0"/>
              <a:t>Для этой цели  созданы все необходимые условия, как со стороны органов власти, так и организаций здравоохранения. Пункты вакцинации предусмотрены при каждом ВУЗе, либо общежитии, как собственными силами, так и силами выездной бригады студенческой или территориальной поликлиник. Вся наглядная агитация по профилактике инфекции и вакцинации была роздана в каждый ВУЗ, в большинстве Вузов выступления были организованы с участием главных врачей центров гигиены и эпидемиологии.</a:t>
            </a:r>
          </a:p>
          <a:p>
            <a:r>
              <a:rPr lang="ru-RU" dirty="0"/>
              <a:t>2. Соблюдение элементарных принципов гигиены, социального дистанцирования, масочного режима в учреждениях, как работниками, так и учащимися, а так же «входного-пропускного фильтра» позволит снизить риск распространения заболеваний, в том числе и респираторных заболеваний в каждом учреждении.</a:t>
            </a:r>
          </a:p>
          <a:p>
            <a:r>
              <a:rPr lang="ru-RU" dirty="0"/>
              <a:t>3. Регулярное использование дезинфицирующих средств при уборке помещений и протирании контактных поверхностей, проветривание помещений также являются эффективными мерами профилактики.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1BE6-7167-4B0A-8646-56E9E2BBF2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56508F26-31CD-47A7-9575-66B2C5B554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C9A115E0-D721-47EA-B8C1-1BDEAE0D5D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638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В текущем году кампания вакцинации будет проходить с возможностью использования за счет средств республиканского и местного бюджетов вакцины </a:t>
            </a:r>
            <a:r>
              <a:rPr lang="ru-RU" alt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Гриппол</a:t>
            </a:r>
            <a:r>
              <a:rPr lang="ru-RU" alt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 плюс» </a:t>
            </a: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производства Российской Федерации, за средства бюджетов предприятий, организаций и личных средств граждан будут доступны: </a:t>
            </a:r>
            <a:r>
              <a:rPr lang="ru-RU" alt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Гриппол</a:t>
            </a:r>
            <a:r>
              <a:rPr lang="ru-RU" alt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 плюс»</a:t>
            </a: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 производства Российской Федерации, </a:t>
            </a:r>
            <a:r>
              <a:rPr lang="ru-RU" alt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«Ваксигрип-тетра»</a:t>
            </a: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 производства Франции. Все вакцины зарегистрированы на территории Республики Беларусь, сопоставимы по эффективности и имеют опыт применения в нашей стране и за рубежом.</a:t>
            </a:r>
            <a:endParaRPr lang="ru-RU" altLang="ru-RU" dirty="0">
              <a:latin typeface="Arial" panose="020B0604020202020204" pitchFamily="34" charset="0"/>
            </a:endParaRPr>
          </a:p>
          <a:p>
            <a:pPr defTabSz="909638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  <a:p>
            <a:pPr defTabSz="909638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  <a:p>
            <a:pPr defTabSz="909638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C9C94747-69F4-43FC-96EA-B0047E595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9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F78F1-C024-4C87-BE10-CEA84C0D232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9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39206-14D9-47A0-A292-DA332F1E9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29578B-953F-4DF3-A26D-7585E2D72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A9A2-D751-4E92-86E9-B8FE6791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06A96-1CBC-4628-A289-80B8F30D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5FFC0-8886-494B-94D1-FA8B33BD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2B226-A13D-4866-9524-8945C25E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BF32C-BF2D-4F07-8CBB-CD6BF5CD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585444-6DD8-4FEB-92B8-57692360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8AF32-BDD7-4A33-AB03-9B46CBAA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CC693-9056-40AD-973B-A6D9466B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F8215-EC9F-4B1B-AA0F-6DB44665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F73C9-D3BA-4E39-A8F5-034AF8E6B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52FFC-2FE2-4531-8DFD-9E6AC90E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B225A-ECDB-43E4-AC94-8ECDE13E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B60C4-AB80-4D2F-A970-56AE6D42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4C067-AA89-4C08-8FCE-AAE8A5BB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6B138-1C0D-4C35-9D7B-1CD2C7C73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3C1FB-63D8-4CD0-B422-5482A6062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1960E-BCF9-40B2-BAE1-71434535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B8AC08-E952-4546-8A7E-FA8C8650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7C4E3-250A-4FDD-90ED-5A4FF4A2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7B6A-0397-44D6-B30D-A8999521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BEEFD6-BB95-4901-8DB2-A36045EA3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C14312-8795-4D5E-A2B4-7AF8D99AE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B31F74-DC28-4CF1-9EF8-57F9FC9FF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23E906-1485-4A84-886B-2B0FB6A23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D829F0-60E7-4D2C-B486-7FB21E3E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13D86-6B31-471B-A063-C5C0E23B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4A1838-9C50-40FE-9496-25B45A88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7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137C2-CC9A-4A30-9798-020FEC1C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5C3698-9717-4C79-A8BB-79526024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6CDE1-3BD0-4FFF-9BB7-10F03C2F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303EF4-E564-4241-8162-F5C3839F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513909-0DDC-483A-AB63-7835A0D1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1EB786-282D-4F89-A6C3-7B244C21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8BE57A-FECF-4D7E-8EAA-806BFB14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10397-6B15-4D09-BD8A-DE7E0691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594B8D-4286-4C7D-A932-9E3A7DF9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4389DB-A5E5-431F-962F-863ECA106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7B9611-0B8B-46D7-A1EE-839038F2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24510-D987-4911-BED7-18F87D1A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788BDC-27D8-43EB-AFF6-E7170E9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3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3479B-F3BC-4CF2-B4B9-9200CFDE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D5128F-56D5-4D7F-9EB1-C7A676984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13497-8D6E-494A-BBDA-4E14E9441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911ED-CDB8-4927-B51E-DBC2A392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07430-0A08-499B-AB91-A4C4F3B8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4BCDA-02FB-4200-8396-4A3F5CF5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B4C48-DE4B-4FA5-88BB-C2CC7850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9A1493-974E-411B-9B36-890CC1A87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52AB1-338F-4FC2-B846-D5B921E3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8A5BB-41CA-4272-8C8A-95A4C04C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9A99E-2E69-4F3D-B39E-FF5F1028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1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1A09B0-613E-4B58-A2E6-CD585CB73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3A099C-3554-42DF-A852-5F7A24A3D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17F8D-ED5A-4C9A-BCE1-80358956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17540-31D1-4D8F-8C4C-C0301F41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63B07F-105E-4B26-A340-220B8E66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0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4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7E65E-B9A5-4C68-9A08-71931EAC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B9582-CF53-4616-8271-91EE5F2DE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D6F725-C761-4B87-AB78-D65882609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439C8-E0CC-4183-A1FF-5C4ED4C4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ED243-F2F3-4430-BF36-69F7A19A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CA272-1722-477B-9A9D-CB26445FE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176F077C-7720-4F7D-9462-94E503D0786F}"/>
              </a:ext>
            </a:extLst>
          </p:cNvPr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51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631" y="1670486"/>
            <a:ext cx="9144000" cy="3204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ЭПИДЕМИОЛОГИЧЕСКОЙ СИТУАЦИИ В Г.МИНСКЕ. 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ВЫСШИХ УЧЕБНЫХ ЗАВЕДЕНИЯХ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РАСПРОСТРАНЕНИЯ 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 - 19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C02CC7-5234-4232-9C35-03D41EA3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53" y="0"/>
            <a:ext cx="2063853" cy="140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9D253-B5A2-43AA-8E3F-54834802E3C4}"/>
              </a:ext>
            </a:extLst>
          </p:cNvPr>
          <p:cNvSpPr txBox="1"/>
          <p:nvPr/>
        </p:nvSpPr>
        <p:spPr>
          <a:xfrm>
            <a:off x="2518020" y="409321"/>
            <a:ext cx="6497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«Минский городской центр гигиены и эпидемиологии»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0B0C9-D8E2-46A8-9687-1A0CE4895951}"/>
              </a:ext>
            </a:extLst>
          </p:cNvPr>
          <p:cNvSpPr txBox="1"/>
          <p:nvPr/>
        </p:nvSpPr>
        <p:spPr>
          <a:xfrm>
            <a:off x="5042699" y="6345895"/>
            <a:ext cx="3972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Ермак Светлана Леонидовна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390" y="354422"/>
            <a:ext cx="8568952" cy="622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Какова тактика вакцинации в 2021 г. в условиях проведения </a:t>
            </a:r>
            <a:r>
              <a:rPr lang="ru-RU" sz="2400" b="1">
                <a:solidFill>
                  <a:srgbClr val="002060"/>
                </a:solidFill>
              </a:rPr>
              <a:t>вакцинации против </a:t>
            </a:r>
            <a:r>
              <a:rPr lang="en-US" sz="2400" b="1" dirty="0">
                <a:solidFill>
                  <a:srgbClr val="002060"/>
                </a:solidFill>
              </a:rPr>
              <a:t>COVID</a:t>
            </a:r>
            <a:r>
              <a:rPr lang="ru-RU" sz="2400" b="1" dirty="0">
                <a:solidFill>
                  <a:srgbClr val="002060"/>
                </a:solidFill>
              </a:rPr>
              <a:t>-19?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938" y="1237049"/>
            <a:ext cx="867140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Грипп – вирусное заболевание, которое может привести к необходимости госпитализации и даже летальному исходу (часто в очень раннем, пожилом возрасте или у пациентов с хроническими заболеваниями).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Каждый год в мире около 60 000 человек в возрасте старше 65 лет умирают от гриппа.</a:t>
            </a:r>
            <a:r>
              <a:rPr lang="ru-RU" dirty="0"/>
              <a:t> Вакцина против гриппа – лучший из имеющихся в нашем распоряжении инструментов для профилактики гриппа и снижения риска возникновения серьезных осложнений и даже летальных исходов.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Вакцинация против гриппа может существенно уменьшить вероятность данного заболевания, а также упростить лечение пациентов в случае инфицирования их COVID-19.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Наслоение гриппа на COVID-19 и наоборот существенно усложняет лечение пациента и требует необходимости увеличения количества применяемых лекарственных средств, может усугублять тяжесть его состояния, чаще сопровождаться наслоением бактериальной инфекции, с большей вероятностью приводит к инвалидизации или смертельному исходу, что уже показано в ряде исследований.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FDE24-1C76-41CF-95ED-DF242771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827" y="6460864"/>
            <a:ext cx="457239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5A45A-F99A-4DF5-811A-CD2D72F0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588"/>
            <a:ext cx="7467600" cy="981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Вакцины используемые для профилактики гриппа в 2021 году</a:t>
            </a:r>
          </a:p>
        </p:txBody>
      </p:sp>
      <p:sp>
        <p:nvSpPr>
          <p:cNvPr id="25603" name="Прямоугольник 4">
            <a:extLst>
              <a:ext uri="{FF2B5EF4-FFF2-40B4-BE49-F238E27FC236}">
                <a16:creationId xmlns:a16="http://schemas.microsoft.com/office/drawing/2014/main" id="{8C1C86CD-7F37-4EB1-B1D5-F09A8B6EC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982663"/>
            <a:ext cx="8515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текущем сезоне для иммунизации подлежащих контингентов  населения за счет средств </a:t>
            </a:r>
            <a:r>
              <a:rPr kumimoji="0" lang="ru-RU" alt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республиканского и местного бюджета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будет использоваться вакцина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Гриппол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Плюс»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(страна-производитель Россия,  НПО «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Петровакс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Фарм»)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4" name="Picture 4" descr="http://grippozus.ru/uploads/posts/2012-01/1327835560_grippol.jpg">
            <a:extLst>
              <a:ext uri="{FF2B5EF4-FFF2-40B4-BE49-F238E27FC236}">
                <a16:creationId xmlns:a16="http://schemas.microsoft.com/office/drawing/2014/main" id="{B87CC909-C220-477A-A1AA-1B0CB40E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5238379"/>
            <a:ext cx="2276475" cy="16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AEF63766-6BC3-4FFA-A862-1EAFD78DCDFB}"/>
              </a:ext>
            </a:extLst>
          </p:cNvPr>
          <p:cNvGraphicFramePr/>
          <p:nvPr/>
        </p:nvGraphicFramePr>
        <p:xfrm>
          <a:off x="0" y="2066925"/>
          <a:ext cx="9144000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7" name="Picture 2" descr="https://www.sanofipasteur.hu/-/media/EMS/Conditions/Vaccines/Brands/SanofiPasteur/SP_HU/vaxigrip_tetra_pack_5669.jpg?la=hu-HU&amp;hash=40E8D846A16E3C1E8E9B86729AC61C664E3ADB65">
            <a:extLst>
              <a:ext uri="{FF2B5EF4-FFF2-40B4-BE49-F238E27FC236}">
                <a16:creationId xmlns:a16="http://schemas.microsoft.com/office/drawing/2014/main" id="{80E9ED71-CD6C-49FA-AC67-0842B815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4" y="5444089"/>
            <a:ext cx="2322580" cy="14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3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1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1400" b="1" dirty="0">
                <a:solidFill>
                  <a:srgbClr val="FF0000"/>
                </a:solidFill>
                <a:latin typeface="Arial Black" pitchFamily="34" charset="0"/>
              </a:rPr>
              <a:t>ВАКЦИНАЦИЯ ПРОТИВ ГРИППА ПОЗВОЛИЛА: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7584" y="188536"/>
            <a:ext cx="79804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Оценка действенности и эффективности вакцинации против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гриппа населения г. Минска в период ноябрь 20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20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г. – апрель 20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21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г.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E:\Мои документы\Рабочий стол\2347724_stock-photo-doctor-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2093967" cy="3071834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743200" y="1600200"/>
          <a:ext cx="60960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548043"/>
            <a:ext cx="8568952" cy="622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Какова тактика вакцинации против гриппа населения Республики Беларусь в 2021 г. в условиях проведения вакцинации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против </a:t>
            </a:r>
            <a:r>
              <a:rPr lang="en-US" sz="2400" b="1" dirty="0">
                <a:solidFill>
                  <a:srgbClr val="002060"/>
                </a:solidFill>
              </a:rPr>
              <a:t>COVID</a:t>
            </a:r>
            <a:r>
              <a:rPr lang="ru-RU" sz="2400" b="1" dirty="0">
                <a:solidFill>
                  <a:srgbClr val="002060"/>
                </a:solidFill>
              </a:rPr>
              <a:t>-19?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784976" cy="384720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При необходимости проведения пациенту вакцинации против гриппа и </a:t>
            </a:r>
            <a:r>
              <a:rPr lang="en-US" sz="2000" b="1" dirty="0"/>
              <a:t>COVID</a:t>
            </a:r>
            <a:r>
              <a:rPr lang="ru-RU" sz="2000" b="1" dirty="0"/>
              <a:t>-19, рекомендуется </a:t>
            </a:r>
            <a:r>
              <a:rPr lang="ru-RU" sz="2400" b="1" dirty="0"/>
              <a:t>первоочередное проведение вакцинации против </a:t>
            </a:r>
            <a:r>
              <a:rPr lang="en-US" sz="2400" b="1" dirty="0"/>
              <a:t>COVID</a:t>
            </a:r>
            <a:r>
              <a:rPr lang="ru-RU" sz="2400" b="1" dirty="0"/>
              <a:t>-19</a:t>
            </a:r>
            <a:r>
              <a:rPr lang="ru-RU" sz="2000" b="1" dirty="0"/>
              <a:t>.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Вакцинацию против гриппа проводить </a:t>
            </a:r>
            <a:r>
              <a:rPr lang="ru-RU" sz="2400" b="1" dirty="0"/>
              <a:t>не ранее, чем через 14 дней (оптимально месяц) </a:t>
            </a:r>
            <a:r>
              <a:rPr lang="ru-RU" sz="2000" b="1" dirty="0"/>
              <a:t>после завершения полного курса вакцинации против </a:t>
            </a:r>
            <a:r>
              <a:rPr lang="en-US" sz="2000" b="1" dirty="0"/>
              <a:t>COVID</a:t>
            </a:r>
            <a:r>
              <a:rPr lang="ru-RU" sz="2000" b="1" dirty="0"/>
              <a:t>-19. </a:t>
            </a:r>
            <a:r>
              <a:rPr lang="ru-RU" sz="2000" b="1"/>
              <a:t>По желанию, </a:t>
            </a:r>
            <a:r>
              <a:rPr lang="ru-RU" sz="2000" b="1" dirty="0"/>
              <a:t>возможно сделать прививки против </a:t>
            </a:r>
            <a:r>
              <a:rPr lang="en-US" sz="2000" b="1" dirty="0"/>
              <a:t>COVID-19</a:t>
            </a:r>
            <a:r>
              <a:rPr lang="ru-RU" sz="2000" b="1" dirty="0"/>
              <a:t> и гриппа одновременно.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400" b="1" dirty="0"/>
              <a:t>Не следует </a:t>
            </a:r>
            <a:r>
              <a:rPr lang="ru-RU" sz="2000" b="1" dirty="0"/>
              <a:t>проводить прививку против гриппа </a:t>
            </a:r>
            <a:r>
              <a:rPr lang="ru-RU" sz="2400" b="1" dirty="0"/>
              <a:t>в период между введением первой и второй дозы</a:t>
            </a:r>
            <a:r>
              <a:rPr lang="ru-RU" sz="2000" b="1" dirty="0"/>
              <a:t> вакцины против </a:t>
            </a:r>
            <a:r>
              <a:rPr lang="en-US" sz="2000" b="1" dirty="0"/>
              <a:t>COVID</a:t>
            </a:r>
            <a:r>
              <a:rPr lang="ru-RU" sz="2000" b="1" dirty="0"/>
              <a:t>-19.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CCA8B-248D-4682-B328-67469D49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6450945"/>
            <a:ext cx="457239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9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67243" y="864457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93678" y="953708"/>
            <a:ext cx="49042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Административные (организационные) мероприятия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349949" y="162106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64202" y="1701131"/>
            <a:ext cx="3835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Контроль состояния здоровья работников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83491" y="2319425"/>
            <a:ext cx="5105399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93678" y="2419712"/>
            <a:ext cx="34049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Соблюдение правил личной гигиены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44134" y="994632"/>
            <a:ext cx="228600" cy="228600"/>
          </a:xfrm>
          <a:prstGeom prst="ellipse">
            <a:avLst/>
          </a:prstGeom>
          <a:solidFill>
            <a:srgbClr val="E59074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25748" y="1743799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44850" y="2455316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83492" y="3084524"/>
            <a:ext cx="508915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36717" y="3149576"/>
            <a:ext cx="4253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Использование СИЗ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44850" y="3239375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83492" y="3834350"/>
            <a:ext cx="5105398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536717" y="3857975"/>
            <a:ext cx="1893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Уборка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помещений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29230" y="39536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32">
            <a:extLst>
              <a:ext uri="{FF2B5EF4-FFF2-40B4-BE49-F238E27FC236}">
                <a16:creationId xmlns:a16="http://schemas.microsoft.com/office/drawing/2014/main" id="{14782E40-B908-444C-B438-0EB7A15F27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92505" y="4547760"/>
            <a:ext cx="518013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/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Комплекс мер по социальному дистанцированию</a:t>
            </a:r>
          </a:p>
        </p:txBody>
      </p:sp>
      <p:sp>
        <p:nvSpPr>
          <p:cNvPr id="38" name="Oval 34">
            <a:extLst>
              <a:ext uri="{FF2B5EF4-FFF2-40B4-BE49-F238E27FC236}">
                <a16:creationId xmlns:a16="http://schemas.microsoft.com/office/drawing/2014/main" id="{2A2CCCC5-97B6-4914-8C8C-CD30CB21ED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1126" y="4683175"/>
            <a:ext cx="228600" cy="2493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32">
            <a:extLst>
              <a:ext uri="{FF2B5EF4-FFF2-40B4-BE49-F238E27FC236}">
                <a16:creationId xmlns:a16="http://schemas.microsoft.com/office/drawing/2014/main" id="{B28D6157-2AB0-4D95-8EC3-3166D221B3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1166" y="5271651"/>
            <a:ext cx="516772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Проведение информационно-разъяснительной работы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6" name="Oval 31">
            <a:extLst>
              <a:ext uri="{FF2B5EF4-FFF2-40B4-BE49-F238E27FC236}">
                <a16:creationId xmlns:a16="http://schemas.microsoft.com/office/drawing/2014/main" id="{2B005D67-BBD0-499F-8601-1FE7BEFCF0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98640" y="5397408"/>
            <a:ext cx="228600" cy="228600"/>
          </a:xfrm>
          <a:prstGeom prst="ellipse">
            <a:avLst/>
          </a:prstGeom>
          <a:solidFill>
            <a:srgbClr val="E59074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32">
            <a:extLst>
              <a:ext uri="{FF2B5EF4-FFF2-40B4-BE49-F238E27FC236}">
                <a16:creationId xmlns:a16="http://schemas.microsoft.com/office/drawing/2014/main" id="{B0759E5C-F6CD-409E-8501-4C0EAA5A76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1167" y="5966079"/>
            <a:ext cx="516772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Вакцинация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Oval 31">
            <a:extLst>
              <a:ext uri="{FF2B5EF4-FFF2-40B4-BE49-F238E27FC236}">
                <a16:creationId xmlns:a16="http://schemas.microsoft.com/office/drawing/2014/main" id="{7B98174E-997B-4D0E-BB79-6885C8BFC5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1126" y="6096254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Заголовок 2">
            <a:extLst>
              <a:ext uri="{FF2B5EF4-FFF2-40B4-BE49-F238E27FC236}">
                <a16:creationId xmlns:a16="http://schemas.microsoft.com/office/drawing/2014/main" id="{B9D38E9A-DF89-4BA9-89B6-62C2A7E2A400}"/>
              </a:ext>
            </a:extLst>
          </p:cNvPr>
          <p:cNvSpPr txBox="1">
            <a:spLocks/>
          </p:cNvSpPr>
          <p:nvPr/>
        </p:nvSpPr>
        <p:spPr>
          <a:xfrm>
            <a:off x="528255" y="103647"/>
            <a:ext cx="7707695" cy="531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санитарно-противоэпидемические мероприятия </a:t>
            </a:r>
          </a:p>
        </p:txBody>
      </p:sp>
      <p:pic>
        <p:nvPicPr>
          <p:cNvPr id="36" name="Picture 2" descr="Иллюстрация двух человек в масках, стоящих на расстоянии 6 футов">
            <a:extLst>
              <a:ext uri="{FF2B5EF4-FFF2-40B4-BE49-F238E27FC236}">
                <a16:creationId xmlns:a16="http://schemas.microsoft.com/office/drawing/2014/main" id="{3CA53A71-51B9-403F-A9D6-F6A5A0902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8" y="2077488"/>
            <a:ext cx="2034554" cy="14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6BC5E4-8825-45CF-A79B-25C1577B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6" y="627872"/>
            <a:ext cx="2214458" cy="1449185"/>
          </a:xfrm>
          <a:prstGeom prst="rect">
            <a:avLst/>
          </a:prstGeom>
        </p:spPr>
      </p:pic>
      <p:pic>
        <p:nvPicPr>
          <p:cNvPr id="40" name="Picture 6" descr="Иллюстрация: рука открывает водопроводный кран">
            <a:extLst>
              <a:ext uri="{FF2B5EF4-FFF2-40B4-BE49-F238E27FC236}">
                <a16:creationId xmlns:a16="http://schemas.microsoft.com/office/drawing/2014/main" id="{A279A211-C133-47B5-8429-CD484B0D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0" y="3970357"/>
            <a:ext cx="1103017" cy="9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Иллюстрация: Нанесение дезинфицирующего средства для рук на руку">
            <a:extLst>
              <a:ext uri="{FF2B5EF4-FFF2-40B4-BE49-F238E27FC236}">
                <a16:creationId xmlns:a16="http://schemas.microsoft.com/office/drawing/2014/main" id="{617CB4FB-E5A1-4973-9518-06738BA6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59" y="3501228"/>
            <a:ext cx="1103017" cy="10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2A023-80DB-4019-92E8-36BA0D6678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7" y="5008945"/>
            <a:ext cx="2079955" cy="15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7FCDD5-F6CE-49F3-9B53-1B78D0950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4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A4488F-D385-4301-8BA5-D52D4BD179E0}"/>
              </a:ext>
            </a:extLst>
          </p:cNvPr>
          <p:cNvSpPr txBox="1"/>
          <p:nvPr/>
        </p:nvSpPr>
        <p:spPr>
          <a:xfrm>
            <a:off x="1067418" y="803557"/>
            <a:ext cx="700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632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975CC3-137C-4162-9DF6-A309721199B3}"/>
              </a:ext>
            </a:extLst>
          </p:cNvPr>
          <p:cNvSpPr txBox="1">
            <a:spLocks/>
          </p:cNvSpPr>
          <p:nvPr/>
        </p:nvSpPr>
        <p:spPr>
          <a:xfrm>
            <a:off x="1121333" y="31807"/>
            <a:ext cx="8229600" cy="510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x-none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Пандемии в истории человечества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7F1A938-EA27-4C7E-B8BA-D21B285A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51515"/>
              </p:ext>
            </p:extLst>
          </p:nvPr>
        </p:nvGraphicFramePr>
        <p:xfrm>
          <a:off x="1517715" y="827269"/>
          <a:ext cx="7183225" cy="5439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72780">
                  <a:extLst>
                    <a:ext uri="{9D8B030D-6E8A-4147-A177-3AD203B41FA5}">
                      <a16:colId xmlns:a16="http://schemas.microsoft.com/office/drawing/2014/main" val="2534340945"/>
                    </a:ext>
                  </a:extLst>
                </a:gridCol>
                <a:gridCol w="2810445">
                  <a:extLst>
                    <a:ext uri="{9D8B030D-6E8A-4147-A177-3AD203B41FA5}">
                      <a16:colId xmlns:a16="http://schemas.microsoft.com/office/drawing/2014/main" val="4259208075"/>
                    </a:ext>
                  </a:extLst>
                </a:gridCol>
              </a:tblGrid>
              <a:tr h="320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пандемии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75850"/>
                  </a:ext>
                </a:extLst>
              </a:tr>
              <a:tr h="320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Чума Антонина, 165-180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83234"/>
                  </a:ext>
                </a:extLst>
              </a:tr>
              <a:tr h="320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Юстинианова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чума, 541-542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30-50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698585"/>
                  </a:ext>
                </a:extLst>
              </a:tr>
              <a:tr h="320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Черная смерть (бубонная чума), 1347-1351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97193"/>
                  </a:ext>
                </a:extLst>
              </a:tr>
              <a:tr h="27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Оспа, 1520 г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416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Великая эпидемия чумы,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19792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Великая эпидемия чумы,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25792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пандемий холеры, 1817-1923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97234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 пандемия чумы, 1855 г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56981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Желтая лихорадка, конец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XIX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100-150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20907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Испанский грипп, 1918-1919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40-50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26965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Азиатский грипп, 1957-1958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75771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Гонконгский грипп, 1968-1970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88062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ТОРС, 2002-2003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646853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Свиной грипп, 2009-2010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51542894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Эбола, 2014-2016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6229585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БВРС, 2015-наст.время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1351206"/>
                  </a:ext>
                </a:extLst>
              </a:tr>
              <a:tr h="298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2019-наст.время</a:t>
                      </a: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 млн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3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14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EF0ADB-2718-4F2A-A6F8-EF9E9FA4CA78}"/>
              </a:ext>
            </a:extLst>
          </p:cNvPr>
          <p:cNvSpPr txBox="1">
            <a:spLocks/>
          </p:cNvSpPr>
          <p:nvPr/>
        </p:nvSpPr>
        <p:spPr>
          <a:xfrm>
            <a:off x="1121333" y="31806"/>
            <a:ext cx="8229600" cy="694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x-none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Эпидемиологическая ситуация по заболеваемости 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x-none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COVID-19 </a:t>
            </a:r>
            <a:r>
              <a:rPr lang="ru-RU" altLang="x-none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мире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A18C3-556B-4FBB-B1EE-0E39BCDA5B1B}"/>
              </a:ext>
            </a:extLst>
          </p:cNvPr>
          <p:cNvSpPr txBox="1"/>
          <p:nvPr/>
        </p:nvSpPr>
        <p:spPr>
          <a:xfrm>
            <a:off x="698178" y="851534"/>
            <a:ext cx="273324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22.09.2021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A15F0-B81F-489B-BE12-B9BBAB4C24A0}"/>
              </a:ext>
            </a:extLst>
          </p:cNvPr>
          <p:cNvSpPr txBox="1"/>
          <p:nvPr/>
        </p:nvSpPr>
        <p:spPr>
          <a:xfrm>
            <a:off x="4912226" y="1031501"/>
            <a:ext cx="3392530" cy="8172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Всего заболело – </a:t>
            </a:r>
            <a:r>
              <a:rPr lang="ru-RU" sz="14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228 807 631</a:t>
            </a:r>
            <a:endParaRPr lang="ru-RU" sz="1400" b="1" kern="150" dirty="0"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r>
              <a:rPr lang="ru-RU" sz="1400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</a:t>
            </a:r>
            <a:r>
              <a:rPr lang="ru-RU" sz="1400" b="1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рирост за сутки – </a:t>
            </a:r>
            <a:r>
              <a:rPr lang="ru-RU" sz="14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308 107 </a:t>
            </a:r>
            <a:r>
              <a:rPr lang="ru-RU" sz="1400" b="1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(0,13</a:t>
            </a:r>
            <a:r>
              <a:rPr lang="ru-RU" sz="14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%</a:t>
            </a:r>
            <a:r>
              <a:rPr lang="ru-RU" sz="1400" b="1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) </a:t>
            </a:r>
          </a:p>
          <a:p>
            <a:r>
              <a:rPr lang="ru-RU" sz="1400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Л</a:t>
            </a:r>
            <a:r>
              <a:rPr lang="ru-RU" sz="1400" b="1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етальные исходы </a:t>
            </a:r>
            <a:r>
              <a:rPr lang="ru-RU" sz="1400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4 697 099</a:t>
            </a:r>
            <a:endParaRPr lang="x-non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7B703-511D-4515-B0DE-D606FA67B334}"/>
              </a:ext>
            </a:extLst>
          </p:cNvPr>
          <p:cNvSpPr txBox="1"/>
          <p:nvPr/>
        </p:nvSpPr>
        <p:spPr>
          <a:xfrm>
            <a:off x="4572000" y="1848746"/>
            <a:ext cx="4317271" cy="1692771"/>
          </a:xfrm>
          <a:prstGeom prst="rect">
            <a:avLst/>
          </a:prstGeom>
          <a:solidFill>
            <a:srgbClr val="FFE69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количеству выявленных случаев среди регионов мира первое место занимает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регион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(88511812); здесь же зарегистрирован наибольший прирост за сутки – 176150 (или 9,3 на 100 тыс.). Наибольшее число случаев на 100 тыс. населения зафиксировано в Юго-Восточной Азии (5941,5). В Западно-Тихоокеанском регионе - максимальный прирост в относительных значениях (0,68%). </a:t>
            </a:r>
            <a:endParaRPr lang="x-none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410ECB-E1FB-4805-9CF0-A3031518A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25994" r="12179" b="17488"/>
          <a:stretch/>
        </p:blipFill>
        <p:spPr>
          <a:xfrm>
            <a:off x="3431427" y="3722015"/>
            <a:ext cx="5432991" cy="2808854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A846EE16-F1CC-4CF3-922A-6CB7B74802E1}"/>
              </a:ext>
            </a:extLst>
          </p:cNvPr>
          <p:cNvSpPr/>
          <p:nvPr/>
        </p:nvSpPr>
        <p:spPr>
          <a:xfrm>
            <a:off x="698178" y="4001604"/>
            <a:ext cx="1849517" cy="714490"/>
          </a:xfrm>
          <a:prstGeom prst="rect">
            <a:avLst/>
          </a:prstGeom>
          <a:solidFill>
            <a:srgbClr val="FFE699"/>
          </a:soli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marL="1080" defTabSz="685800">
              <a:buClr>
                <a:srgbClr val="083763"/>
              </a:buClr>
              <a:defRPr/>
            </a:pPr>
            <a:r>
              <a:rPr lang="ru-RU" sz="1050" b="1" spc="-1" dirty="0">
                <a:solidFill>
                  <a:srgbClr val="083763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Репродуктивное число (</a:t>
            </a:r>
            <a:r>
              <a:rPr lang="en-US" sz="1050" b="1" spc="-1" dirty="0">
                <a:solidFill>
                  <a:srgbClr val="083763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Ro)</a:t>
            </a:r>
            <a:r>
              <a:rPr lang="ru-RU" sz="1050" b="1" spc="-1" dirty="0">
                <a:solidFill>
                  <a:srgbClr val="083763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</a:t>
            </a:r>
          </a:p>
          <a:p>
            <a:pPr marL="162000" indent="-160920" defTabSz="685800">
              <a:buClr>
                <a:srgbClr val="083763"/>
              </a:buClr>
              <a:buFont typeface="Arial"/>
              <a:buChar char="•"/>
              <a:defRPr/>
            </a:pPr>
            <a:r>
              <a:rPr lang="ru-RU" sz="1050" b="1" spc="-1" dirty="0">
                <a:solidFill>
                  <a:srgbClr val="083763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мире – 0,9</a:t>
            </a:r>
          </a:p>
          <a:p>
            <a:pPr marL="162000" indent="-160920" defTabSz="685800">
              <a:buClr>
                <a:srgbClr val="083763"/>
              </a:buClr>
              <a:buFont typeface="Arial"/>
              <a:buChar char="•"/>
              <a:defRPr/>
            </a:pPr>
            <a:r>
              <a:rPr lang="ru-RU" sz="1050" b="1" spc="-1" dirty="0">
                <a:solidFill>
                  <a:srgbClr val="083763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РБ – 1,09</a:t>
            </a:r>
          </a:p>
          <a:p>
            <a:pPr marL="162000" indent="-160920" defTabSz="685800">
              <a:buClr>
                <a:srgbClr val="083763"/>
              </a:buClr>
              <a:buFont typeface="Arial"/>
              <a:buChar char="•"/>
              <a:defRPr/>
            </a:pPr>
            <a:r>
              <a:rPr lang="ru-RU" sz="1050" b="1" spc="-1" dirty="0">
                <a:solidFill>
                  <a:srgbClr val="083763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Минске – 1,3</a:t>
            </a:r>
            <a:endParaRPr lang="ru-RU" sz="105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6FBE5-7AB0-40E6-8605-FD0825556848}"/>
              </a:ext>
            </a:extLst>
          </p:cNvPr>
          <p:cNvSpPr txBox="1"/>
          <p:nvPr/>
        </p:nvSpPr>
        <p:spPr>
          <a:xfrm>
            <a:off x="103911" y="5168958"/>
            <a:ext cx="3038049" cy="1361911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репродукции</a:t>
            </a:r>
            <a:r>
              <a:rPr lang="en-US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sz="8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репродуктивное число) — безразмерный параметр, характеризующий заразность инфекционного заболевания в эпидемиологии.</a:t>
            </a:r>
            <a:r>
              <a:rPr lang="en-US" sz="8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2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меньше 1</a:t>
            </a:r>
            <a:r>
              <a:rPr lang="ru-RU" sz="8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каждый существующий эпизод инфекции вызывает менее 1 эпизода новой инфекции. В этом случае </a:t>
            </a: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регрессирует</a:t>
            </a:r>
            <a:r>
              <a:rPr lang="ru-RU" sz="8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 или больше 1</a:t>
            </a:r>
            <a:r>
              <a:rPr lang="ru-RU" sz="8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каждый существующий эпизод инфекции вызывает одно или более новых эпизодов заражения. </a:t>
            </a: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активное распространение инфекции.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88D31-8922-4CEF-8060-EAA4D7A86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54" t="38219" r="35068" b="21890"/>
          <a:stretch/>
        </p:blipFill>
        <p:spPr>
          <a:xfrm>
            <a:off x="172819" y="1313965"/>
            <a:ext cx="4156620" cy="23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_0">
            <a:extLst>
              <a:ext uri="{FF2B5EF4-FFF2-40B4-BE49-F238E27FC236}">
                <a16:creationId xmlns:a16="http://schemas.microsoft.com/office/drawing/2014/main" id="{73EE8B17-19CD-4099-A02A-D6496CAD23D6}"/>
              </a:ext>
            </a:extLst>
          </p:cNvPr>
          <p:cNvSpPr/>
          <p:nvPr/>
        </p:nvSpPr>
        <p:spPr>
          <a:xfrm>
            <a:off x="615704" y="152728"/>
            <a:ext cx="7912591" cy="691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Эпидемиологическая ситуация по заболеваемости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  <a:defRPr/>
            </a:pP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среди персонала и студентов высших учебных заведений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г.Минска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9B7B6BA-040D-43CA-A4D4-E96DE0526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95891"/>
              </p:ext>
            </p:extLst>
          </p:nvPr>
        </p:nvGraphicFramePr>
        <p:xfrm>
          <a:off x="1799448" y="952685"/>
          <a:ext cx="6031568" cy="282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6D5185-E25C-4B1C-8901-D3064A2972A8}"/>
              </a:ext>
            </a:extLst>
          </p:cNvPr>
          <p:cNvSpPr txBox="1"/>
          <p:nvPr/>
        </p:nvSpPr>
        <p:spPr>
          <a:xfrm>
            <a:off x="2043087" y="3396997"/>
            <a:ext cx="1280360" cy="4308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1,01%  составил </a:t>
            </a:r>
          </a:p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ВУЗов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C08124-4A96-43F5-9B72-27BD4ECEBA5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683267" y="3164627"/>
            <a:ext cx="546802" cy="2323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5F8133A-428B-422B-B5CE-6F67421A4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82903"/>
              </p:ext>
            </p:extLst>
          </p:nvPr>
        </p:nvGraphicFramePr>
        <p:xfrm>
          <a:off x="425303" y="3886190"/>
          <a:ext cx="8402174" cy="289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24D3315-9D97-401B-AFBD-CA4325AA9EF5}"/>
              </a:ext>
            </a:extLst>
          </p:cNvPr>
          <p:cNvSpPr txBox="1"/>
          <p:nvPr/>
        </p:nvSpPr>
        <p:spPr>
          <a:xfrm>
            <a:off x="5747579" y="1450967"/>
            <a:ext cx="1280360" cy="430887"/>
          </a:xfrm>
          <a:prstGeom prst="rect">
            <a:avLst/>
          </a:prstGeom>
          <a:solidFill>
            <a:srgbClr val="3E6EC7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4,3%  составили студенты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14C7550-5EEF-474A-8071-BE693034292A}"/>
              </a:ext>
            </a:extLst>
          </p:cNvPr>
          <p:cNvCxnSpPr>
            <a:endCxn id="11" idx="1"/>
          </p:cNvCxnSpPr>
          <p:nvPr/>
        </p:nvCxnSpPr>
        <p:spPr>
          <a:xfrm flipV="1">
            <a:off x="5005754" y="1666411"/>
            <a:ext cx="741825" cy="21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5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403"/>
          <p:cNvPicPr/>
          <p:nvPr/>
        </p:nvPicPr>
        <p:blipFill>
          <a:blip r:embed="rId3" cstate="print"/>
          <a:stretch/>
        </p:blipFill>
        <p:spPr>
          <a:xfrm>
            <a:off x="180" y="1209284"/>
            <a:ext cx="9143820" cy="5508039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380">
            <a:extLst>
              <a:ext uri="{FF2B5EF4-FFF2-40B4-BE49-F238E27FC236}">
                <a16:creationId xmlns:a16="http://schemas.microsoft.com/office/drawing/2014/main" id="{62FAF717-0812-4DE6-B05D-A9D6DBDFC64F}"/>
              </a:ext>
            </a:extLst>
          </p:cNvPr>
          <p:cNvSpPr/>
          <p:nvPr/>
        </p:nvSpPr>
        <p:spPr>
          <a:xfrm>
            <a:off x="180" y="0"/>
            <a:ext cx="9143820" cy="9261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2400" b="1" spc="-1" dirty="0">
                <a:solidFill>
                  <a:srgbClr val="083763"/>
                </a:solidFill>
                <a:latin typeface="Times New Roman"/>
              </a:rPr>
              <a:t>Швейцарская сырная модель защиты от пандемии</a:t>
            </a:r>
          </a:p>
        </p:txBody>
      </p:sp>
    </p:spTree>
    <p:extLst>
      <p:ext uri="{BB962C8B-B14F-4D97-AF65-F5344CB8AC3E}">
        <p14:creationId xmlns:p14="http://schemas.microsoft.com/office/powerpoint/2010/main" val="380445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B1D0DF3A-7516-413E-B167-C3FD9A474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122238"/>
            <a:ext cx="5873750" cy="377825"/>
          </a:xfrm>
        </p:spPr>
        <p:txBody>
          <a:bodyPr/>
          <a:lstStyle/>
          <a:p>
            <a:pPr eaLnBrk="1" hangingPunct="1"/>
            <a:r>
              <a:rPr lang="ru-RU" altLang="x-none" sz="18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ВАКЦИНАЦИЯ ПРОТИВ ИНФЕКЦИИ </a:t>
            </a:r>
            <a:r>
              <a:rPr lang="en-US" altLang="x-none" sz="18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COVID-19</a:t>
            </a:r>
            <a:endParaRPr lang="x-none" altLang="x-none" sz="18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C521EE-F445-4E18-BE7B-76CD5DD5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29" t="30435" r="24429" b="12850"/>
          <a:stretch/>
        </p:blipFill>
        <p:spPr>
          <a:xfrm>
            <a:off x="215900" y="500063"/>
            <a:ext cx="3916363" cy="274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745CA00E-EF91-4096-AFB1-32CF93C24223}"/>
              </a:ext>
            </a:extLst>
          </p:cNvPr>
          <p:cNvSpPr/>
          <p:nvPr/>
        </p:nvSpPr>
        <p:spPr>
          <a:xfrm rot="5400000">
            <a:off x="6815137" y="3224504"/>
            <a:ext cx="468313" cy="3554412"/>
          </a:xfrm>
          <a:prstGeom prst="rightBrace">
            <a:avLst>
              <a:gd name="adj1" fmla="val 8333"/>
              <a:gd name="adj2" fmla="val 495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5125" name="TextBox 8">
            <a:extLst>
              <a:ext uri="{FF2B5EF4-FFF2-40B4-BE49-F238E27FC236}">
                <a16:creationId xmlns:a16="http://schemas.microsoft.com/office/drawing/2014/main" id="{EC45FEC3-3B28-45CA-9426-70073D4E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792" y="5165667"/>
            <a:ext cx="307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x-none" sz="1800" b="1">
                <a:solidFill>
                  <a:srgbClr val="002060"/>
                </a:solidFill>
              </a:rPr>
              <a:t>Охват 60% - </a:t>
            </a:r>
            <a:r>
              <a:rPr lang="ru-RU" altLang="x-none" sz="1800">
                <a:solidFill>
                  <a:srgbClr val="002060"/>
                </a:solidFill>
              </a:rPr>
              <a:t>1109720 человек</a:t>
            </a:r>
            <a:endParaRPr lang="x-none" altLang="x-none" sz="1800">
              <a:solidFill>
                <a:srgbClr val="002060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01A5F606-549D-4DEC-AE72-40D985C3C9AA}"/>
              </a:ext>
            </a:extLst>
          </p:cNvPr>
          <p:cNvSpPr/>
          <p:nvPr/>
        </p:nvSpPr>
        <p:spPr>
          <a:xfrm>
            <a:off x="4305300" y="1549400"/>
            <a:ext cx="825500" cy="37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D794AE5-C973-4B14-93F1-CA0C7FDDAFCC}"/>
              </a:ext>
            </a:extLst>
          </p:cNvPr>
          <p:cNvGraphicFramePr/>
          <p:nvPr/>
        </p:nvGraphicFramePr>
        <p:xfrm>
          <a:off x="0" y="5566299"/>
          <a:ext cx="9144000" cy="129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AE95F4-204A-45A1-812F-8905FFB377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76" t="13452" r="33333" b="9212"/>
          <a:stretch/>
        </p:blipFill>
        <p:spPr>
          <a:xfrm>
            <a:off x="6379274" y="500063"/>
            <a:ext cx="2476502" cy="348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38DAC3EB-0B79-4CD8-9417-CB255062AF30}"/>
              </a:ext>
            </a:extLst>
          </p:cNvPr>
          <p:cNvGraphicFramePr/>
          <p:nvPr/>
        </p:nvGraphicFramePr>
        <p:xfrm>
          <a:off x="89430" y="3429000"/>
          <a:ext cx="4924412" cy="195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BEF96-95F6-4F9E-9E0A-5775D466E7F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7860" t="13040" r="33948" b="17384"/>
          <a:stretch/>
        </p:blipFill>
        <p:spPr>
          <a:xfrm>
            <a:off x="5130800" y="1322446"/>
            <a:ext cx="2476502" cy="358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4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75B9FE-E5F5-4AB9-9D6C-C772F34B2325}"/>
              </a:ext>
            </a:extLst>
          </p:cNvPr>
          <p:cNvSpPr txBox="1">
            <a:spLocks/>
          </p:cNvSpPr>
          <p:nvPr/>
        </p:nvSpPr>
        <p:spPr>
          <a:xfrm>
            <a:off x="186431" y="164845"/>
            <a:ext cx="8771138" cy="839201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ОХВАТ ВАКЦИНАЦИЕЙ ПРОТИВ ИНФЕКЦИИ 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и учащихся </a:t>
            </a:r>
            <a:r>
              <a:rPr lang="ru-RU" sz="1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высших учебных заведений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сравнении по состоянию на 21.09.2021</a:t>
            </a:r>
            <a:endParaRPr lang="x-none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A5DD0-81EA-47DA-8FA5-40C619DEEA09}"/>
              </a:ext>
            </a:extLst>
          </p:cNvPr>
          <p:cNvSpPr txBox="1"/>
          <p:nvPr/>
        </p:nvSpPr>
        <p:spPr>
          <a:xfrm>
            <a:off x="986901" y="942378"/>
            <a:ext cx="4388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Охват вакцинацией по </a:t>
            </a:r>
            <a:r>
              <a:rPr lang="ru-RU" sz="1400" b="1" dirty="0" err="1">
                <a:solidFill>
                  <a:srgbClr val="C00000"/>
                </a:solidFill>
              </a:rPr>
              <a:t>г.Минску</a:t>
            </a:r>
            <a:r>
              <a:rPr lang="ru-RU" sz="1400" b="1" dirty="0">
                <a:solidFill>
                  <a:srgbClr val="C00000"/>
                </a:solidFill>
              </a:rPr>
              <a:t> работающих – 35,9%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Охват вакцинацией по </a:t>
            </a:r>
            <a:r>
              <a:rPr lang="ru-RU" sz="1400" b="1" dirty="0" err="1">
                <a:solidFill>
                  <a:srgbClr val="C00000"/>
                </a:solidFill>
              </a:rPr>
              <a:t>г.Минску</a:t>
            </a:r>
            <a:r>
              <a:rPr lang="ru-RU" sz="1400" b="1" dirty="0">
                <a:solidFill>
                  <a:srgbClr val="C00000"/>
                </a:solidFill>
              </a:rPr>
              <a:t> учащихся – 13,3% 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530CE6-AD55-447D-B727-95E6BB963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450943"/>
              </p:ext>
            </p:extLst>
          </p:nvPr>
        </p:nvGraphicFramePr>
        <p:xfrm>
          <a:off x="1270535" y="1376960"/>
          <a:ext cx="7687034" cy="53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4D52573C-7CEC-45D2-B6DF-C094F2C3D5DF}"/>
              </a:ext>
            </a:extLst>
          </p:cNvPr>
          <p:cNvSpPr/>
          <p:nvPr/>
        </p:nvSpPr>
        <p:spPr>
          <a:xfrm>
            <a:off x="7348546" y="2674492"/>
            <a:ext cx="1491916" cy="404261"/>
          </a:xfrm>
          <a:prstGeom prst="wedgeRoundRectCallout">
            <a:avLst>
              <a:gd name="adj1" fmla="val -141479"/>
              <a:gd name="adj2" fmla="val 10037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Охват вакцинацией учащихся</a:t>
            </a:r>
            <a:endParaRPr lang="x-none" sz="1200" dirty="0"/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9DF30371-91C4-491D-9C4A-57E288BC57F9}"/>
              </a:ext>
            </a:extLst>
          </p:cNvPr>
          <p:cNvSpPr/>
          <p:nvPr/>
        </p:nvSpPr>
        <p:spPr>
          <a:xfrm>
            <a:off x="7217343" y="2011680"/>
            <a:ext cx="1491916" cy="404261"/>
          </a:xfrm>
          <a:prstGeom prst="wedgeRoundRectCallout">
            <a:avLst>
              <a:gd name="adj1" fmla="val -162769"/>
              <a:gd name="adj2" fmla="val -353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Охват вакцинацией работающих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421657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607E5-487A-48E1-9D66-EE3D10D3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47" y="105482"/>
            <a:ext cx="8408105" cy="448808"/>
          </a:xfrm>
        </p:spPr>
        <p:txBody>
          <a:bodyPr>
            <a:normAutofit/>
          </a:bodyPr>
          <a:lstStyle/>
          <a:p>
            <a:pPr algn="ctr" defTabSz="457200"/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КОНТАКТ-ЦЕНТРЫ ОБЩЕЖИТИЙ ВУЗОВ Г.МИНСКА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75DC2C5-1498-4E63-AA91-5739E375F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457737"/>
              </p:ext>
            </p:extLst>
          </p:nvPr>
        </p:nvGraphicFramePr>
        <p:xfrm>
          <a:off x="362262" y="860299"/>
          <a:ext cx="8335926" cy="545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5B3F0F-BD7C-447F-B1B5-129FC3D90BA8}"/>
              </a:ext>
            </a:extLst>
          </p:cNvPr>
          <p:cNvSpPr/>
          <p:nvPr/>
        </p:nvSpPr>
        <p:spPr>
          <a:xfrm>
            <a:off x="8241796" y="5352658"/>
            <a:ext cx="724524" cy="524019"/>
          </a:xfrm>
          <a:prstGeom prst="rect">
            <a:avLst/>
          </a:prstGeom>
          <a:ln>
            <a:solidFill>
              <a:srgbClr val="204F7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34,6%</a:t>
            </a:r>
          </a:p>
        </p:txBody>
      </p:sp>
    </p:spTree>
    <p:extLst>
      <p:ext uri="{BB962C8B-B14F-4D97-AF65-F5344CB8AC3E}">
        <p14:creationId xmlns:p14="http://schemas.microsoft.com/office/powerpoint/2010/main" val="36778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046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ОРГАНИЗАЦИИ «ПРОПУСКНОГО ФИЛЬТРА» РАБОТНИКОВ И УЧАЩИХСЯ В УЧРЕЖДЕНИЯХ ОБРАЗОВАНИЯ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168337"/>
              </p:ext>
            </p:extLst>
          </p:nvPr>
        </p:nvGraphicFramePr>
        <p:xfrm>
          <a:off x="628650" y="1910686"/>
          <a:ext cx="7886700" cy="395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31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Учреждение</a:t>
                      </a:r>
                      <a:r>
                        <a:rPr lang="ru-RU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образования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Проведена</a:t>
                      </a:r>
                      <a:r>
                        <a:rPr lang="ru-RU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оценка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нарушениями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31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 среднего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(52%)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02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Средние специальные и профессионально-технические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(33%)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31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Высшие учебные заведения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(42%)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81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(45%)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372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3659</Words>
  <Application>Microsoft Office PowerPoint</Application>
  <PresentationFormat>Экран (4:3)</PresentationFormat>
  <Paragraphs>254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Liberation Serif</vt:lpstr>
      <vt:lpstr>Tahoma</vt:lpstr>
      <vt:lpstr>Times New Roman</vt:lpstr>
      <vt:lpstr>Custom Design</vt:lpstr>
      <vt:lpstr>Тема Office</vt:lpstr>
      <vt:lpstr>ОБ ЭПИДЕМИОЛОГИЧЕСКОЙ СИТУАЦИИ В Г.МИНСКЕ.  ОБ ОРГАНИЗАЦИИ  ОБРАЗОВАТЕЛЬНОГО ПРОЦЕССА  В ВЫСШИХ УЧЕБНЫХ ЗАВЕДЕНИЯХ В УСЛОВИЯХ РАСПРОСТРАНЕНИЯ  COVID - 19</vt:lpstr>
      <vt:lpstr>Презентация PowerPoint</vt:lpstr>
      <vt:lpstr>Презентация PowerPoint</vt:lpstr>
      <vt:lpstr>Презентация PowerPoint</vt:lpstr>
      <vt:lpstr>Презентация PowerPoint</vt:lpstr>
      <vt:lpstr>ВАКЦИНАЦИЯ ПРОТИВ ИНФЕКЦИИ COVID-19</vt:lpstr>
      <vt:lpstr>Презентация PowerPoint</vt:lpstr>
      <vt:lpstr>КОНТАКТ-ЦЕНТРЫ ОБЩЕЖИТИЙ ВУЗОВ Г.МИНСКА</vt:lpstr>
      <vt:lpstr>ОЦЕНКА ОРГАНИЗАЦИИ «ПРОПУСКНОГО ФИЛЬТРА» РАБОТНИКОВ И УЧАЩИХСЯ В УЧРЕЖДЕНИЯХ ОБРАЗОВАНИЯ</vt:lpstr>
      <vt:lpstr>Какова тактика вакцинации в 2021 г. в условиях проведения вакцинации против COVID-19?</vt:lpstr>
      <vt:lpstr>Вакцины используемые для профилактики гриппа в 2021 году</vt:lpstr>
      <vt:lpstr>Презентация PowerPoint</vt:lpstr>
      <vt:lpstr>Какова тактика вакцинации против гриппа населения Республики Беларусь в 2021 г. в условиях проведения вакцинации  против COVID-19?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Екатерина Хомченко</cp:lastModifiedBy>
  <cp:revision>164</cp:revision>
  <cp:lastPrinted>2020-09-10T10:44:48Z</cp:lastPrinted>
  <dcterms:created xsi:type="dcterms:W3CDTF">2014-11-21T11:00:06Z</dcterms:created>
  <dcterms:modified xsi:type="dcterms:W3CDTF">2021-09-24T11:34:03Z</dcterms:modified>
</cp:coreProperties>
</file>