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4" r:id="rId6"/>
    <p:sldId id="265" r:id="rId7"/>
    <p:sldId id="267" r:id="rId8"/>
    <p:sldId id="268" r:id="rId9"/>
    <p:sldId id="269" r:id="rId10"/>
    <p:sldId id="266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6EBAC-47AE-485D-9A2C-79F23C95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F11708-670A-45E1-BE49-D9CCDC47A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81FA6-1ACE-4573-A03F-138920A7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5C072-5B1A-488D-B0CA-E6C0B0B51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1E7D7-DBFD-416B-9F83-95DC1534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26791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71EF6-D18C-4076-A3DF-FE285347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C0557E-B5A6-4184-A2DA-F26974CFC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DA0E0-B7AF-4448-AE60-7BF14BC07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76C5E8-1B71-4C19-9B28-4D55B8AB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D50C6-1BD1-4129-AE60-A551FF86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7170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C02D6F-BBD4-4912-AEB7-20A7FB7E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1139F0-3A24-494F-AF64-01568F615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9D446-C3B4-420B-852C-7DD230B4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6BA204-FAA2-4192-9B12-B7AD2FB2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9685CA-053E-4CF3-A265-ED8FDF1B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6463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0A215-FC98-406D-8037-831BF850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624A2-9CE2-4902-AB1B-346A5E9E5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E6357-1963-4251-A311-3167CB11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7D4D8F-798A-4AA8-8F50-447E630C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58D9C-F978-4A29-9054-CC7036264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80991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ADE50-0596-44F1-A288-97920115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0F21BD-8038-4AA2-ADC9-3E757A3A7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C37AC2-A5B8-4DC1-89C7-E97A152C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B54ACD-6945-4978-83C6-0125D2931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430389-932E-442E-BC60-ED7C2189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6466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62FDC-20A1-499B-ABF1-B243DE23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DF9454-EA0E-44A4-AA28-454261C75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E4961D-C8D0-47FE-9C2D-7FA99322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B1EC6E-C1A7-4056-9155-BA4CC613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31F30-0A0F-4E0E-B48B-2F7C8C0C1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3CF0F4-9782-4389-934B-E963B826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0710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0F15F-491E-4C9F-8417-1FF8FC41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DFE420-2124-4612-956A-1FD0EB8A3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D5FD3-3EE1-4D0C-A5EC-C4D38FBCF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D89399-3AD5-4481-B04A-FF3CC5683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0A3FDC-4D0B-42A8-B1D5-139225722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F93457-4CA5-4A20-8929-AA41C347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1A04A4-0028-4A9D-A5E2-43AF8291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554833-BC8D-4B1F-AB2D-933EC7C8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5772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54FD3-EC52-4C64-8EFD-B10123E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467CFC-508D-41EB-BB92-49B9C7BE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2C0B24-E1E4-4223-849F-4954CF13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E5AB03-F6D6-4DFD-A574-9973C873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120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BBDB63-3C98-491F-B1B8-E3502FD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409345-D78C-429E-891C-3E26107E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96B25C-6A06-4B32-BB78-88664ACE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9262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DE484-1508-4AFC-8818-52CE400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780E85-6058-4A28-8058-323D8841C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A8DA5D-1329-4DC5-A67B-76B71FAED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FED94B-09EC-49F0-B5A6-AA00AA14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027842-C477-4D5B-9060-8431876B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ED861A-2EA2-493A-AAA6-CC7D4967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1824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3F0F5-1007-461F-95C5-320297A7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4843DF-EDFF-433E-BEF2-DDFACC722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582497-AE74-4B28-9AA5-0486D673C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4E9F0A-03EA-410F-B8A5-4E4F1049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692C4B-8C62-4EAD-A1BB-4F8140679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019959-36A5-47B0-B8C3-FC43DF2D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1794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1F10A-60E6-436E-B930-523891C3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445846-95C8-4459-9BC0-CF5B0AD1F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389D59-5119-4BB8-88B5-473D802DF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A5CFC-2D6F-4734-BA70-11DF64C22CA7}" type="datetimeFigureOut">
              <a:rPr lang="ru-BY" smtClean="0"/>
              <a:t>20.12.2023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D29DAC-84C4-42F3-AD6C-CB9797130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ECADC3-083D-4175-A111-7ECAF5374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15B83-987D-42D4-A86D-4CB1FA51E50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9939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E0499-EF00-4848-8E4D-BD46AC49E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783"/>
            <a:ext cx="12224857" cy="70752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F42BA0-1F4F-4882-9513-09FCB101F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76" y="304994"/>
            <a:ext cx="1400355" cy="14142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0B232E-9C33-48AD-85AD-15272EBA4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57" y="366028"/>
            <a:ext cx="1096703" cy="12922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5BD12F-9509-433F-BE4A-387EABAD99A3}"/>
              </a:ext>
            </a:extLst>
          </p:cNvPr>
          <p:cNvSpPr/>
          <p:nvPr/>
        </p:nvSpPr>
        <p:spPr>
          <a:xfrm>
            <a:off x="956756" y="2475597"/>
            <a:ext cx="102784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БЕЗОПАСНОСТЬ</a:t>
            </a:r>
            <a:endParaRPr lang="ru-BY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ОСНОВА ОБЩЕСТВЕННО-ПОЛИТИЧЕСКОЙ</a:t>
            </a:r>
            <a:endParaRPr lang="ru-BY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 СУВЕРЕННОГО ГОСУДАРСТВА.</a:t>
            </a:r>
            <a:endParaRPr lang="ru-BY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ИЗБИРАТЕЛЬНАЯ КАМПАНИЯ 2024 ГОДА</a:t>
            </a:r>
            <a:endParaRPr lang="ru-BY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НОВЫХ ПРАВОВЫХ УСЛОВИЯХ</a:t>
            </a:r>
            <a:endParaRPr lang="ru-BY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3807EE-6571-4305-839A-145486F32C1B}"/>
              </a:ext>
            </a:extLst>
          </p:cNvPr>
          <p:cNvSpPr/>
          <p:nvPr/>
        </p:nvSpPr>
        <p:spPr>
          <a:xfrm>
            <a:off x="4773716" y="6313144"/>
            <a:ext cx="2690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Минск, декабрь 2023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7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2B8EB-17BC-03D7-82AE-63665C148C3C}"/>
              </a:ext>
            </a:extLst>
          </p:cNvPr>
          <p:cNvSpPr txBox="1"/>
          <p:nvPr/>
        </p:nvSpPr>
        <p:spPr>
          <a:xfrm>
            <a:off x="5310024" y="789624"/>
            <a:ext cx="6282686" cy="2739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Оценивая динамику геополитической обстановки в мире,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Глава государства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 октября 2022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на совещании по вопросам формирования Всебелорусского народного собрания и изменения избирательного законодательства предупредил: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«Легких избирательных кампаний ждать не приходится. Сами видите, в каких условиях находится наша страна. Неопределенность международной обстановки, беспрецедентное внешнее давление, информационные атаки и провокации»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92BA4C-B915-5441-A17C-9A880F34B9F2}"/>
              </a:ext>
            </a:extLst>
          </p:cNvPr>
          <p:cNvSpPr txBox="1"/>
          <p:nvPr/>
        </p:nvSpPr>
        <p:spPr>
          <a:xfrm>
            <a:off x="522743" y="4498716"/>
            <a:ext cx="648383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новой редакции Концепции национальной безопасности Республики Беларусь планируется впервые закрепить понятие «электоральный суверенитет».</a:t>
            </a:r>
            <a:endParaRPr lang="ru-BY" sz="24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8F305FF-1C58-EA4E-FE69-9C2EDF53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43" y="556937"/>
            <a:ext cx="4654254" cy="310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4282F02-8EB7-3F95-4585-614F452D5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29478"/>
          <a:stretch/>
        </p:blipFill>
        <p:spPr bwMode="auto">
          <a:xfrm>
            <a:off x="8028655" y="3794314"/>
            <a:ext cx="3399597" cy="28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CF25D381-AAB0-92D0-32CD-9E13B5192D6A}"/>
              </a:ext>
            </a:extLst>
          </p:cNvPr>
          <p:cNvSpPr/>
          <p:nvPr/>
        </p:nvSpPr>
        <p:spPr>
          <a:xfrm rot="10800000">
            <a:off x="7209183" y="4863548"/>
            <a:ext cx="662608" cy="3457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9594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1CB76B-2EF6-8210-4538-F35463482846}"/>
              </a:ext>
            </a:extLst>
          </p:cNvPr>
          <p:cNvSpPr/>
          <p:nvPr/>
        </p:nvSpPr>
        <p:spPr>
          <a:xfrm>
            <a:off x="6831724" y="1252977"/>
            <a:ext cx="48557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Президент Беларуси Александр Лукашенко подписал Указы </a:t>
            </a:r>
          </a:p>
          <a:p>
            <a:r>
              <a:rPr lang="ru-RU" sz="2800" b="1" dirty="0"/>
              <a:t>«О назначении выборов депутатов» и «О назначении выборов в Совет Республики Национального собрания Республики Беларусь». </a:t>
            </a:r>
            <a:endParaRPr lang="ru-BY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B2F77E-6437-3186-E9E1-2852B3D7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38" y="709099"/>
            <a:ext cx="6038372" cy="42646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7B0F04-491B-70BA-7384-B448BE58CA19}"/>
              </a:ext>
            </a:extLst>
          </p:cNvPr>
          <p:cNvSpPr/>
          <p:nvPr/>
        </p:nvSpPr>
        <p:spPr>
          <a:xfrm>
            <a:off x="394138" y="5165145"/>
            <a:ext cx="11293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Данными документами в соответствии с требованиями Конституции предусматривается проведение выборов в Палату представителей Национального собрания восьмого созыва и местные Советы депутатов двадцать девятого созыва в единый день голосования - 25 февраля 2024 года, а в Совет Республики Национального собрания восьмого созыва - 4 апреля 2024 года.</a:t>
            </a:r>
            <a:endParaRPr lang="ru-BY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01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009F25-AA1D-4559-6196-3ED6A972A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4" t="53750" r="12188" b="29861"/>
          <a:stretch/>
        </p:blipFill>
        <p:spPr>
          <a:xfrm>
            <a:off x="-113414" y="922770"/>
            <a:ext cx="12286432" cy="14763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C23CFC-D5D6-CDE5-273E-30E86A4836EC}"/>
              </a:ext>
            </a:extLst>
          </p:cNvPr>
          <p:cNvSpPr/>
          <p:nvPr/>
        </p:nvSpPr>
        <p:spPr>
          <a:xfrm>
            <a:off x="1335169" y="3059668"/>
            <a:ext cx="11803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25 февраля 2024 года - </a:t>
            </a:r>
            <a:r>
              <a:rPr lang="ru-RU" sz="2400" b="1" dirty="0"/>
              <a:t>Выборы депутатов в единый день голосования</a:t>
            </a:r>
            <a:r>
              <a:rPr lang="ru-RU" b="1" dirty="0"/>
              <a:t> </a:t>
            </a:r>
          </a:p>
          <a:p>
            <a:pPr algn="just"/>
            <a:endParaRPr lang="ru-BY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574FEA-B0D2-9E94-8CF9-714DA96DB4F0}"/>
              </a:ext>
            </a:extLst>
          </p:cNvPr>
          <p:cNvSpPr/>
          <p:nvPr/>
        </p:nvSpPr>
        <p:spPr>
          <a:xfrm>
            <a:off x="1335168" y="4185081"/>
            <a:ext cx="118037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4 апреля 2024 года - </a:t>
            </a:r>
            <a:r>
              <a:rPr lang="ru-RU" sz="2400" b="1" dirty="0"/>
              <a:t>Выборы членов Совета Республики Национального </a:t>
            </a:r>
          </a:p>
          <a:p>
            <a:pPr algn="just"/>
            <a:r>
              <a:rPr lang="ru-RU" sz="2400" b="1" dirty="0"/>
              <a:t>                                              собрания Республики Беларусь восьмого созыва</a:t>
            </a:r>
          </a:p>
          <a:p>
            <a:pPr algn="just"/>
            <a:r>
              <a:rPr lang="ru-RU" b="1" dirty="0"/>
              <a:t> </a:t>
            </a:r>
          </a:p>
          <a:p>
            <a:pPr algn="just"/>
            <a:endParaRPr lang="ru-BY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CC643C-19AD-95AE-1A8C-E9269116289A}"/>
              </a:ext>
            </a:extLst>
          </p:cNvPr>
          <p:cNvSpPr/>
          <p:nvPr/>
        </p:nvSpPr>
        <p:spPr>
          <a:xfrm>
            <a:off x="1335167" y="5587493"/>
            <a:ext cx="11803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Не позднее 20 июля 2025 года - </a:t>
            </a:r>
            <a:r>
              <a:rPr lang="ru-RU" sz="2400" b="1" dirty="0"/>
              <a:t>Выборы Президента Республики Беларусь</a:t>
            </a:r>
            <a:r>
              <a:rPr lang="ru-RU" b="1" dirty="0"/>
              <a:t>  </a:t>
            </a:r>
          </a:p>
          <a:p>
            <a:pPr algn="just"/>
            <a:endParaRPr lang="ru-BY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5A5878-478F-D7EB-148A-A2D579FFB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2" t="13270" r="3935" b="12972"/>
          <a:stretch/>
        </p:blipFill>
        <p:spPr>
          <a:xfrm>
            <a:off x="296238" y="2626755"/>
            <a:ext cx="1026870" cy="963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2EB0D9-0340-A61F-07A5-762569B4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38" y="3928206"/>
            <a:ext cx="1024217" cy="9693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79E6E5-37C3-E0B5-840F-F7577329F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68" y="5190804"/>
            <a:ext cx="102421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6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F3AC16-2E37-7A17-B51E-782B687D0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86" y="0"/>
            <a:ext cx="12456886" cy="699989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F9A7A8-AD1A-ACC1-0574-ACADB741902B}"/>
              </a:ext>
            </a:extLst>
          </p:cNvPr>
          <p:cNvSpPr/>
          <p:nvPr/>
        </p:nvSpPr>
        <p:spPr>
          <a:xfrm>
            <a:off x="69343" y="556937"/>
            <a:ext cx="11024681" cy="64633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6F05BC-6748-A241-688E-64E3032477D7}"/>
              </a:ext>
            </a:extLst>
          </p:cNvPr>
          <p:cNvSpPr/>
          <p:nvPr/>
        </p:nvSpPr>
        <p:spPr>
          <a:xfrm>
            <a:off x="1682681" y="1948233"/>
            <a:ext cx="9890194" cy="55399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000" b="1" dirty="0">
                <a:solidFill>
                  <a:srgbClr val="002060"/>
                </a:solidFill>
              </a:rPr>
              <a:t>Президентом Республики Беларусь может быть избран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350A4E-8FA0-B6D8-33FE-6AE0F6414AA7}"/>
              </a:ext>
            </a:extLst>
          </p:cNvPr>
          <p:cNvSpPr/>
          <p:nvPr/>
        </p:nvSpPr>
        <p:spPr>
          <a:xfrm>
            <a:off x="0" y="2696652"/>
            <a:ext cx="11572875" cy="383181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95350" indent="-26352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002060"/>
                </a:solidFill>
              </a:rPr>
              <a:t>гражданин Республики Беларусь </a:t>
            </a:r>
            <a:r>
              <a:rPr lang="ru-RU" sz="2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рождению</a:t>
            </a:r>
            <a:r>
              <a:rPr lang="ru-RU" sz="2200" dirty="0">
                <a:solidFill>
                  <a:srgbClr val="002060"/>
                </a:solidFill>
              </a:rPr>
              <a:t>, </a:t>
            </a:r>
          </a:p>
          <a:p>
            <a:pPr marL="895350" indent="-26352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2060"/>
                </a:solidFill>
              </a:rPr>
              <a:t>не моложе 40 лет, </a:t>
            </a:r>
          </a:p>
          <a:p>
            <a:pPr marL="895350" indent="-26352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2060"/>
                </a:solidFill>
              </a:rPr>
              <a:t>обладающий избирательным правом</a:t>
            </a:r>
          </a:p>
          <a:p>
            <a:pPr marL="895350" indent="-26352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2060"/>
                </a:solidFill>
              </a:rPr>
              <a:t>постоянно </a:t>
            </a:r>
            <a:r>
              <a:rPr lang="ru-RU" sz="2200" b="1" dirty="0">
                <a:solidFill>
                  <a:srgbClr val="002060"/>
                </a:solidFill>
              </a:rPr>
              <a:t>проживающий в Республике Беларусь не менее 20 лет</a:t>
            </a:r>
            <a:r>
              <a:rPr lang="ru-RU" sz="2200" dirty="0">
                <a:solidFill>
                  <a:srgbClr val="002060"/>
                </a:solidFill>
              </a:rPr>
              <a:t> непосредственно перед выборами, </a:t>
            </a:r>
          </a:p>
          <a:p>
            <a:pPr marL="895350" indent="-26352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002060"/>
                </a:solidFill>
              </a:rPr>
              <a:t>не имеющий и не имевший ранее гражданства иностранного государства либо вида на жительство или иного документа иностранного государства, дающего право на льготы и другие преимущества.</a:t>
            </a:r>
          </a:p>
          <a:p>
            <a:pPr marL="10795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7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9E56E8-AF56-49EA-9F91-5E524498A9F0}"/>
              </a:ext>
            </a:extLst>
          </p:cNvPr>
          <p:cNvSpPr/>
          <p:nvPr/>
        </p:nvSpPr>
        <p:spPr>
          <a:xfrm>
            <a:off x="214968" y="233909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CE2B56-01A4-D4D3-156C-C7E0A8338220}"/>
              </a:ext>
            </a:extLst>
          </p:cNvPr>
          <p:cNvSpPr/>
          <p:nvPr/>
        </p:nvSpPr>
        <p:spPr>
          <a:xfrm>
            <a:off x="102214" y="602633"/>
            <a:ext cx="11987570" cy="6748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могут быть выдвинуты кандидатами</a:t>
            </a:r>
            <a:endParaRPr lang="ru-RU" sz="2600" dirty="0"/>
          </a:p>
          <a:p>
            <a:pPr marL="630238">
              <a:spcBef>
                <a:spcPts val="1200"/>
              </a:spcBef>
            </a:pPr>
            <a:r>
              <a:rPr lang="ru-RU" sz="1600" b="1" dirty="0"/>
              <a:t>в Президенты Республики Беларусь, </a:t>
            </a:r>
          </a:p>
          <a:p>
            <a:pPr marL="630238">
              <a:spcBef>
                <a:spcPts val="1200"/>
              </a:spcBef>
            </a:pPr>
            <a:r>
              <a:rPr lang="ru-RU" sz="1600" b="1" dirty="0"/>
              <a:t>в депутаты Палаты представителей Национального собрания Республики Беларусь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не являющиеся гражданами Республики Беларусь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имеющие гражданство (подданство) иностранного государства, 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имеющие иной документ иностранного государства предоставляющий им льготы  и преимущества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граждане, в отношении которых имеются вступивший в законную силу обвинительный приговор суда</a:t>
            </a:r>
          </a:p>
          <a:p>
            <a:pPr marL="538163" indent="92075">
              <a:spcBef>
                <a:spcPts val="3000"/>
              </a:spcBef>
            </a:pPr>
            <a:r>
              <a:rPr lang="ru-RU" sz="1600" b="1" dirty="0"/>
              <a:t>в депутаты Минского городского Совета депутатов</a:t>
            </a:r>
          </a:p>
          <a:p>
            <a:pPr marL="1879600" indent="-355600">
              <a:lnSpc>
                <a:spcPts val="9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не являющиеся гражданами Республики Беларусь (кроме граждан РФ, постоянно проживающих в Республике Беларусь)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граждане, имеющие неснятую или непогашенную судимость</a:t>
            </a:r>
          </a:p>
          <a:p>
            <a:pPr marL="447675" indent="182563">
              <a:spcBef>
                <a:spcPts val="1200"/>
              </a:spcBef>
            </a:pPr>
            <a:r>
              <a:rPr lang="ru-RU" sz="1600" b="1" dirty="0"/>
              <a:t>в делегаты Всебелорусского народного собрания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не являющиеся гражданами Республики Беларусь 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граждане, имеющие неснятую или непогашенную судимость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имеющие гражданство (подданство) иностранного государства, 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имеющие иной документ иностранного государства предоставляющий им льготы  и преимущества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ru-RU" sz="1600" dirty="0"/>
          </a:p>
          <a:p>
            <a:pPr marL="447675">
              <a:spcBef>
                <a:spcPts val="1200"/>
              </a:spcBef>
            </a:pPr>
            <a:endParaRPr lang="ru-RU" sz="1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4B0915-35D9-4A57-D2CD-C8914AB5C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35" y="738280"/>
            <a:ext cx="2269023" cy="2023968"/>
          </a:xfrm>
          <a:prstGeom prst="rect">
            <a:avLst/>
          </a:prstGeom>
        </p:spPr>
      </p:pic>
      <p:sp>
        <p:nvSpPr>
          <p:cNvPr id="6" name="Символ &quot;Запрещено&quot; 5">
            <a:extLst>
              <a:ext uri="{FF2B5EF4-FFF2-40B4-BE49-F238E27FC236}">
                <a16:creationId xmlns:a16="http://schemas.microsoft.com/office/drawing/2014/main" id="{85C29408-E836-EBF7-FDAC-56D50FAEA857}"/>
              </a:ext>
            </a:extLst>
          </p:cNvPr>
          <p:cNvSpPr/>
          <p:nvPr/>
        </p:nvSpPr>
        <p:spPr>
          <a:xfrm>
            <a:off x="9557905" y="738280"/>
            <a:ext cx="2144737" cy="2023968"/>
          </a:xfrm>
          <a:prstGeom prst="noSmoking">
            <a:avLst>
              <a:gd name="adj" fmla="val 12475"/>
            </a:avLst>
          </a:prstGeom>
          <a:solidFill>
            <a:srgbClr val="FF0000">
              <a:alpha val="6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C4F734-34FF-BC9E-4C4B-442B34122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41" y="4296794"/>
            <a:ext cx="2256437" cy="1880768"/>
          </a:xfrm>
          <a:prstGeom prst="rect">
            <a:avLst/>
          </a:prstGeom>
        </p:spPr>
      </p:pic>
      <p:sp>
        <p:nvSpPr>
          <p:cNvPr id="7" name="Символ &quot;Запрещено&quot; 6">
            <a:extLst>
              <a:ext uri="{FF2B5EF4-FFF2-40B4-BE49-F238E27FC236}">
                <a16:creationId xmlns:a16="http://schemas.microsoft.com/office/drawing/2014/main" id="{FC6CF7B4-44FD-885B-D480-63F41FA5DADA}"/>
              </a:ext>
            </a:extLst>
          </p:cNvPr>
          <p:cNvSpPr/>
          <p:nvPr/>
        </p:nvSpPr>
        <p:spPr>
          <a:xfrm>
            <a:off x="9773335" y="4372117"/>
            <a:ext cx="1963256" cy="1747603"/>
          </a:xfrm>
          <a:prstGeom prst="noSmoking">
            <a:avLst>
              <a:gd name="adj" fmla="val 12475"/>
            </a:avLst>
          </a:prstGeom>
          <a:solidFill>
            <a:srgbClr val="FF0000">
              <a:alpha val="6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04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9B8C97-F902-373A-65B2-5B8EBC6921E9}"/>
              </a:ext>
            </a:extLst>
          </p:cNvPr>
          <p:cNvSpPr/>
          <p:nvPr/>
        </p:nvSpPr>
        <p:spPr>
          <a:xfrm>
            <a:off x="255291" y="288951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7FDE49-5C1C-54E2-FC87-C02D56C17899}"/>
              </a:ext>
            </a:extLst>
          </p:cNvPr>
          <p:cNvSpPr/>
          <p:nvPr/>
        </p:nvSpPr>
        <p:spPr>
          <a:xfrm>
            <a:off x="242761" y="1076801"/>
            <a:ext cx="114310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имеют права избирать и быть избранными </a:t>
            </a:r>
          </a:p>
          <a:p>
            <a:pPr marL="1879600" indent="-3556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граждане, признанные судом недееспособными</a:t>
            </a:r>
          </a:p>
          <a:p>
            <a:pPr marL="1879600" indent="-3556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лица, содержащиеся по приговору суда в местах лишения свободы</a:t>
            </a:r>
            <a:endParaRPr lang="ru-RU" sz="2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968675-5D5E-4C01-B57C-6C91CC422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6" y="3091904"/>
            <a:ext cx="5628290" cy="3411332"/>
          </a:xfrm>
          <a:prstGeom prst="rect">
            <a:avLst/>
          </a:prstGeom>
        </p:spPr>
      </p:pic>
      <p:sp>
        <p:nvSpPr>
          <p:cNvPr id="5" name="Символ &quot;Запрещено&quot; 4">
            <a:extLst>
              <a:ext uri="{FF2B5EF4-FFF2-40B4-BE49-F238E27FC236}">
                <a16:creationId xmlns:a16="http://schemas.microsoft.com/office/drawing/2014/main" id="{6B7EC330-935D-09DB-21F2-C5CA9C6267BD}"/>
              </a:ext>
            </a:extLst>
          </p:cNvPr>
          <p:cNvSpPr/>
          <p:nvPr/>
        </p:nvSpPr>
        <p:spPr>
          <a:xfrm>
            <a:off x="4781071" y="3716701"/>
            <a:ext cx="2214700" cy="2161738"/>
          </a:xfrm>
          <a:prstGeom prst="noSmoking">
            <a:avLst>
              <a:gd name="adj" fmla="val 12475"/>
            </a:avLst>
          </a:prstGeom>
          <a:solidFill>
            <a:srgbClr val="FF0000">
              <a:alpha val="6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D32AF-E097-CE82-17AA-72C89E6F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47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BFE0C4-3062-3355-28F6-06167FE63E6B}"/>
              </a:ext>
            </a:extLst>
          </p:cNvPr>
          <p:cNvSpPr/>
          <p:nvPr/>
        </p:nvSpPr>
        <p:spPr>
          <a:xfrm>
            <a:off x="0" y="212934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3F63579-77C1-0786-3D29-0636FA3AA897}"/>
              </a:ext>
            </a:extLst>
          </p:cNvPr>
          <p:cNvSpPr/>
          <p:nvPr/>
        </p:nvSpPr>
        <p:spPr>
          <a:xfrm>
            <a:off x="3107987" y="1344370"/>
            <a:ext cx="8681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</a:t>
            </a:r>
            <a:r>
              <a:rPr lang="ru-RU" sz="2200" b="1" dirty="0"/>
              <a:t>вносить</a:t>
            </a:r>
            <a:r>
              <a:rPr lang="ru-RU" sz="2200" dirty="0"/>
              <a:t> </a:t>
            </a:r>
            <a:r>
              <a:rPr lang="ru-RU" sz="2200" b="1" dirty="0"/>
              <a:t>пожертвования в избирательные фонды </a:t>
            </a:r>
            <a:r>
              <a:rPr lang="ru-RU" sz="2200" dirty="0"/>
              <a:t>лиц, выдвигаемых кандидатами в Президенты Республики Беларусь, в депутаты</a:t>
            </a:r>
          </a:p>
          <a:p>
            <a:pPr marL="1343025" indent="-447675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002060"/>
                </a:solidFill>
              </a:rPr>
              <a:t>иностранным государствам и организациям, </a:t>
            </a:r>
          </a:p>
          <a:p>
            <a:pPr marL="1343025" indent="-447675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002060"/>
                </a:solidFill>
              </a:rPr>
              <a:t>иностранным гражданам и лицам без гражданства,</a:t>
            </a:r>
          </a:p>
          <a:p>
            <a:pPr marL="1343025" indent="-447675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002060"/>
                </a:solidFill>
              </a:rPr>
              <a:t>международным организациям, </a:t>
            </a:r>
          </a:p>
          <a:p>
            <a:pPr marL="1343025" indent="-447675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002060"/>
                </a:solidFill>
              </a:rPr>
              <a:t>организациям, получавшим иностранную безвозмездную помощь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D79848-FF95-D199-6AB2-D7EA19D74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2" y="1459850"/>
            <a:ext cx="2951507" cy="8184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D0258F-EBB5-386F-5989-14791C5E9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2" y="2278262"/>
            <a:ext cx="3804372" cy="296753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36A7D1-9EE4-31F8-AEB6-B216EE45B692}"/>
              </a:ext>
            </a:extLst>
          </p:cNvPr>
          <p:cNvSpPr/>
          <p:nvPr/>
        </p:nvSpPr>
        <p:spPr>
          <a:xfrm>
            <a:off x="280298" y="5304141"/>
            <a:ext cx="11233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</a:t>
            </a:r>
            <a:r>
              <a:rPr lang="ru-RU" sz="2200" b="1" dirty="0"/>
              <a:t>осуществлять агитацию </a:t>
            </a:r>
            <a:r>
              <a:rPr lang="ru-RU" sz="2200" dirty="0"/>
              <a:t>за кандидата в Президенты Республики Беларусь, в депутаты, оплачиваемую </a:t>
            </a:r>
            <a:r>
              <a:rPr lang="ru-RU" sz="2200" b="1" dirty="0"/>
              <a:t>из средств избирательных фондов других кандидатов.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F79168-EFAB-9B76-9AFD-68E4B99EA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90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8C9D56-6ACE-5416-CDB4-DC0D0BFA287C}"/>
              </a:ext>
            </a:extLst>
          </p:cNvPr>
          <p:cNvSpPr/>
          <p:nvPr/>
        </p:nvSpPr>
        <p:spPr>
          <a:xfrm>
            <a:off x="0" y="234198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16DBB9-81A3-0B56-886F-B0BE398C9F83}"/>
              </a:ext>
            </a:extLst>
          </p:cNvPr>
          <p:cNvSpPr/>
          <p:nvPr/>
        </p:nvSpPr>
        <p:spPr>
          <a:xfrm>
            <a:off x="117391" y="1037045"/>
            <a:ext cx="11957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Нельзя проводить агитацию, в ходе которой осуществляется: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437C2F-3F43-FD92-4ECF-6F0D01EE3C59}"/>
              </a:ext>
            </a:extLst>
          </p:cNvPr>
          <p:cNvSpPr/>
          <p:nvPr/>
        </p:nvSpPr>
        <p:spPr>
          <a:xfrm>
            <a:off x="185485" y="2119732"/>
            <a:ext cx="60960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пропаганда войны </a:t>
            </a:r>
          </a:p>
          <a:p>
            <a:pPr marL="342900" indent="-342900" algn="just"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содержатся призывы к </a:t>
            </a:r>
          </a:p>
          <a:p>
            <a:pPr marL="965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насильственному изменению конституционного строя</a:t>
            </a:r>
          </a:p>
          <a:p>
            <a:pPr marL="965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нарушению территориальной целостности Республики Беларусь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64F3D8E-67C5-07E0-8845-29C2B8D8C2CC}"/>
              </a:ext>
            </a:extLst>
          </p:cNvPr>
          <p:cNvSpPr/>
          <p:nvPr/>
        </p:nvSpPr>
        <p:spPr>
          <a:xfrm>
            <a:off x="185485" y="4738268"/>
            <a:ext cx="11160207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оскорбления и клевета в отношении должностных лиц Республики Беларусь, кандидатов в Президенты Республики Беларусь, в депутаты </a:t>
            </a:r>
          </a:p>
          <a:p>
            <a:pPr marL="342900" indent="-342900" algn="just"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призывы, побуждающие или имеющие своей целью побуждение к срыву, или отмене, или переносу срока выборов, референдума, назначенных в соответствии с законодательными актами.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6139D4-070A-94FB-ED05-6FC2394F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65" y="1854033"/>
            <a:ext cx="5343727" cy="2721434"/>
          </a:xfrm>
          <a:prstGeom prst="rect">
            <a:avLst/>
          </a:prstGeom>
        </p:spPr>
      </p:pic>
      <p:sp>
        <p:nvSpPr>
          <p:cNvPr id="7" name="Символ &quot;Запрещено&quot; 6">
            <a:extLst>
              <a:ext uri="{FF2B5EF4-FFF2-40B4-BE49-F238E27FC236}">
                <a16:creationId xmlns:a16="http://schemas.microsoft.com/office/drawing/2014/main" id="{AF9C2A9F-53EF-C16C-00F2-C02A9FD7F76C}"/>
              </a:ext>
            </a:extLst>
          </p:cNvPr>
          <p:cNvSpPr/>
          <p:nvPr/>
        </p:nvSpPr>
        <p:spPr>
          <a:xfrm>
            <a:off x="7435720" y="1759311"/>
            <a:ext cx="2918297" cy="2915168"/>
          </a:xfrm>
          <a:prstGeom prst="noSmoking">
            <a:avLst>
              <a:gd name="adj" fmla="val 12475"/>
            </a:avLst>
          </a:prstGeom>
          <a:solidFill>
            <a:srgbClr val="FF0000">
              <a:alpha val="6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E34EEB-D90B-6EB6-A995-94D590FC8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80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A9C65F-A8C0-BAE3-AE9B-624F1340541A}"/>
              </a:ext>
            </a:extLst>
          </p:cNvPr>
          <p:cNvSpPr/>
          <p:nvPr/>
        </p:nvSpPr>
        <p:spPr>
          <a:xfrm>
            <a:off x="295449" y="468114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18D6424-9789-58E4-B42E-33A3AA9FE21C}"/>
              </a:ext>
            </a:extLst>
          </p:cNvPr>
          <p:cNvSpPr/>
          <p:nvPr/>
        </p:nvSpPr>
        <p:spPr>
          <a:xfrm>
            <a:off x="117391" y="1225579"/>
            <a:ext cx="11957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Избирательные участки за рубежом образовываться не будут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462A99-73B7-2D0B-AD8C-5F955D4F396D}"/>
              </a:ext>
            </a:extLst>
          </p:cNvPr>
          <p:cNvSpPr/>
          <p:nvPr/>
        </p:nvSpPr>
        <p:spPr>
          <a:xfrm>
            <a:off x="2345881" y="1964058"/>
            <a:ext cx="796467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выборах 2020 г. за границей проголосовало </a:t>
            </a:r>
            <a:r>
              <a:rPr lang="ru-RU" b="1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0,3% избирателей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BAF663-5EBD-ECB8-1B5D-46659E7DE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2" y="2989381"/>
            <a:ext cx="4498225" cy="2998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A2355B-C46B-E078-D026-773ABD7D3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43" y="2984724"/>
            <a:ext cx="4498225" cy="29933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3724E6-BB2F-CA14-7550-5A76B3E2A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6F2265-0C9C-341B-ADDC-17006C9784AE}"/>
              </a:ext>
            </a:extLst>
          </p:cNvPr>
          <p:cNvSpPr/>
          <p:nvPr/>
        </p:nvSpPr>
        <p:spPr>
          <a:xfrm>
            <a:off x="0" y="255463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87D391-3002-4285-09E5-E3B533B5A03C}"/>
              </a:ext>
            </a:extLst>
          </p:cNvPr>
          <p:cNvSpPr/>
          <p:nvPr/>
        </p:nvSpPr>
        <p:spPr>
          <a:xfrm>
            <a:off x="1040860" y="1572874"/>
            <a:ext cx="7193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/>
              <a:t>Сведения об избирательных комиссиях, публикуемые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СМИ, не будут содержать</a:t>
            </a:r>
            <a:r>
              <a:rPr lang="ru-RU" sz="2600" dirty="0">
                <a:solidFill>
                  <a:srgbClr val="C00000"/>
                </a:solidFill>
              </a:rPr>
              <a:t>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персональных данных членов комиссий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511B48-D1C0-7B0D-C59E-A8B05084304C}"/>
              </a:ext>
            </a:extLst>
          </p:cNvPr>
          <p:cNvSpPr/>
          <p:nvPr/>
        </p:nvSpPr>
        <p:spPr>
          <a:xfrm>
            <a:off x="3594538" y="3886227"/>
            <a:ext cx="71932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/>
              <a:t>В отношении избирательных комиссий в СМИ будут опубликованы:</a:t>
            </a:r>
            <a:endParaRPr lang="ru-RU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5C0B4B-2AE2-B037-38D0-762647615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82" y="2771353"/>
            <a:ext cx="4138962" cy="413896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438731-AFB1-D7C4-B98F-E1F162B6CB68}"/>
              </a:ext>
            </a:extLst>
          </p:cNvPr>
          <p:cNvSpPr/>
          <p:nvPr/>
        </p:nvSpPr>
        <p:spPr>
          <a:xfrm>
            <a:off x="3594538" y="4729655"/>
            <a:ext cx="84044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количественный состав комиссии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способ выдвижения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контактные данные комиссии (адрес, номер телефона)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621E7B-590C-8147-DB0D-DF0AB8802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01" y="1263800"/>
            <a:ext cx="3439015" cy="19498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D5A139-488E-60FB-A2AC-3F6F2BF2C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0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A4848E-5BDE-4F2A-9F80-4D74316B8F04}"/>
              </a:ext>
            </a:extLst>
          </p:cNvPr>
          <p:cNvSpPr/>
          <p:nvPr/>
        </p:nvSpPr>
        <p:spPr>
          <a:xfrm>
            <a:off x="343949" y="556937"/>
            <a:ext cx="10595296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подчеркнул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Республики Беларусь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принимая 15 июня 2023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верительные грамоты послов зарубежных государств,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«Беларусь уже долгие годы остается своего рода заповедным краем спокойствия и стабильности. В таких условиях комфортно жить и работать»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BY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0EFE10-AA58-4ABF-A266-4E384EB24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5582BE-510F-4B66-B8DF-73634712D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1777156"/>
            <a:ext cx="82867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45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8F9CDF-0D52-2A7B-9674-725D7A35D1A3}"/>
              </a:ext>
            </a:extLst>
          </p:cNvPr>
          <p:cNvSpPr/>
          <p:nvPr/>
        </p:nvSpPr>
        <p:spPr>
          <a:xfrm>
            <a:off x="0" y="234198"/>
            <a:ext cx="1102468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108BBE-B51D-862D-54FD-A835E6A53602}"/>
              </a:ext>
            </a:extLst>
          </p:cNvPr>
          <p:cNvSpPr/>
          <p:nvPr/>
        </p:nvSpPr>
        <p:spPr>
          <a:xfrm>
            <a:off x="271944" y="1067476"/>
            <a:ext cx="7977352" cy="21852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Единый день голосования</a:t>
            </a:r>
            <a:r>
              <a:rPr lang="ru-RU" sz="2600" dirty="0">
                <a:solidFill>
                  <a:srgbClr val="002060"/>
                </a:solidFill>
              </a:rPr>
              <a:t> 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</a:rPr>
              <a:t>экономия человеческих и материальных ресурсов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</a:rPr>
              <a:t>удобство для избирателей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</a:rPr>
              <a:t>сокращение цикла избирательных кампаний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</a:rPr>
              <a:t>и как следствие оснований для вмешательства иностранных государств во внутренние дела Республики Беларусь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BF73D8-1C14-0899-E5F7-28FD13FA4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1" t="17414" r="12861" b="20354"/>
          <a:stretch/>
        </p:blipFill>
        <p:spPr>
          <a:xfrm>
            <a:off x="8486114" y="912480"/>
            <a:ext cx="2959652" cy="261834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805EEB-88DC-29A4-64F9-A5ACCC3A8638}"/>
              </a:ext>
            </a:extLst>
          </p:cNvPr>
          <p:cNvSpPr/>
          <p:nvPr/>
        </p:nvSpPr>
        <p:spPr>
          <a:xfrm>
            <a:off x="2841724" y="3605311"/>
            <a:ext cx="8856290" cy="3293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</a:t>
            </a:r>
            <a:r>
              <a:rPr lang="ru-RU" sz="2600" b="1" dirty="0">
                <a:solidFill>
                  <a:srgbClr val="002060"/>
                </a:solidFill>
              </a:rPr>
              <a:t>выносить</a:t>
            </a:r>
            <a:r>
              <a:rPr lang="ru-RU" sz="2600" dirty="0">
                <a:solidFill>
                  <a:srgbClr val="002060"/>
                </a:solidFill>
              </a:rPr>
              <a:t> </a:t>
            </a:r>
            <a:r>
              <a:rPr lang="ru-RU" sz="2600" b="1" dirty="0">
                <a:solidFill>
                  <a:srgbClr val="002060"/>
                </a:solidFill>
              </a:rPr>
              <a:t>выданный бюллетень за пределы помещения для голосования</a:t>
            </a:r>
          </a:p>
          <a:p>
            <a:pPr algn="just"/>
            <a:endParaRPr lang="ru-RU" sz="26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</a:t>
            </a:r>
            <a:r>
              <a:rPr lang="ru-RU" sz="2600" b="1" dirty="0">
                <a:solidFill>
                  <a:srgbClr val="002060"/>
                </a:solidFill>
              </a:rPr>
              <a:t>осуществлять фото- и видеосъемку заполненного бюллетеня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6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</a:t>
            </a:r>
            <a:r>
              <a:rPr lang="ru-RU" sz="2600" b="1" dirty="0">
                <a:solidFill>
                  <a:srgbClr val="002060"/>
                </a:solidFill>
              </a:rPr>
              <a:t>более 1 раза заменить испорченный бюллетень</a:t>
            </a:r>
            <a:endParaRPr lang="ru-RU" sz="2600" dirty="0">
              <a:solidFill>
                <a:srgbClr val="002060"/>
              </a:solidFill>
            </a:endParaRPr>
          </a:p>
          <a:p>
            <a:pPr marL="4484688" algn="just"/>
            <a:endParaRPr lang="ru-RU" sz="2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B94857-2EFD-B688-6F86-17A44102B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44" y="3605311"/>
            <a:ext cx="2352018" cy="28130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15FF33-D01B-5F25-4C7D-76E9EBB00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82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75EB44-1F71-AA93-E6ED-1A65F067A123}"/>
              </a:ext>
            </a:extLst>
          </p:cNvPr>
          <p:cNvSpPr/>
          <p:nvPr/>
        </p:nvSpPr>
        <p:spPr>
          <a:xfrm>
            <a:off x="-2809258" y="319259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Избирателю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961882-D207-3C6A-802E-A6861BB9738B}"/>
              </a:ext>
            </a:extLst>
          </p:cNvPr>
          <p:cNvSpPr/>
          <p:nvPr/>
        </p:nvSpPr>
        <p:spPr>
          <a:xfrm>
            <a:off x="188976" y="966101"/>
            <a:ext cx="8111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dirty="0"/>
              <a:t>Граждане, </a:t>
            </a:r>
            <a:r>
              <a:rPr lang="ru-RU" sz="2000" b="1" dirty="0"/>
              <a:t>не зарегистрированные</a:t>
            </a:r>
            <a:r>
              <a:rPr lang="ru-RU" sz="2000" dirty="0"/>
              <a:t> на территории избирательного участка, но имеющие документ, подтверждающий проживание на данной территории, имеют право </a:t>
            </a:r>
            <a:r>
              <a:rPr lang="ru-RU" sz="2000" b="1" dirty="0"/>
              <a:t>быть включенными в список для голосования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дня выборов</a:t>
            </a:r>
            <a:endParaRPr lang="ru-RU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F0BF93-7298-1103-BD36-B2446194C05E}"/>
              </a:ext>
            </a:extLst>
          </p:cNvPr>
          <p:cNvSpPr/>
          <p:nvPr/>
        </p:nvSpPr>
        <p:spPr>
          <a:xfrm>
            <a:off x="188976" y="2683904"/>
            <a:ext cx="8030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b="1" dirty="0"/>
              <a:t>Ознакомиться</a:t>
            </a:r>
            <a:r>
              <a:rPr lang="ru-RU" sz="2000" dirty="0"/>
              <a:t> со списками граждан, имеющих право участвовать в выборах, можно ознакомиться </a:t>
            </a:r>
            <a:r>
              <a:rPr lang="ru-RU" sz="2000" b="1" dirty="0"/>
              <a:t>на участке для голосования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15 дней до выборов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220C12-39BC-2D1A-C089-AE639BE61DF9}"/>
              </a:ext>
            </a:extLst>
          </p:cNvPr>
          <p:cNvSpPr/>
          <p:nvPr/>
        </p:nvSpPr>
        <p:spPr>
          <a:xfrm>
            <a:off x="188976" y="4202558"/>
            <a:ext cx="1149852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002060"/>
                </a:solidFill>
              </a:rPr>
              <a:t>Досрочное голосование </a:t>
            </a:r>
          </a:p>
          <a:p>
            <a:pPr marL="457200" indent="346075" algn="just">
              <a:buFont typeface="Wingdings" panose="05000000000000000000" pitchFamily="2" charset="2"/>
              <a:buChar char="ü"/>
            </a:pPr>
            <a:r>
              <a:rPr lang="ru-RU" sz="2600" dirty="0"/>
              <a:t>начинается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5 дней </a:t>
            </a:r>
            <a:r>
              <a:rPr lang="ru-RU" sz="2600" dirty="0"/>
              <a:t>до основного дня голосования</a:t>
            </a:r>
          </a:p>
          <a:p>
            <a:pPr indent="803275" algn="just"/>
            <a:endParaRPr lang="ru-RU" sz="2600" dirty="0"/>
          </a:p>
          <a:p>
            <a:pPr marL="457200" indent="346075" algn="just">
              <a:buFont typeface="Wingdings" panose="05000000000000000000" pitchFamily="2" charset="2"/>
              <a:buChar char="ü"/>
            </a:pPr>
            <a:r>
              <a:rPr lang="ru-RU" sz="2600" dirty="0"/>
              <a:t>время работы избирательных участков </a:t>
            </a:r>
          </a:p>
          <a:p>
            <a:pPr indent="803275" algn="just"/>
            <a:r>
              <a:rPr lang="ru-RU" sz="2600" dirty="0"/>
              <a:t>в период досрочного голосования: с 12.00 до 19.00 без перерыва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B8B805-EBF3-0303-E8CC-7DC3F6CEC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40" y="949464"/>
            <a:ext cx="3621024" cy="34688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120DE2-A754-FFB5-B2D8-CC0C9CAA1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1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1940E3-005A-6F74-961A-F281C8223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6DB647-E5D0-3282-DF99-9AA9BA355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51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D906D4-1584-DF54-3CA0-6B2090D30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3"/>
            <a:ext cx="12284765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679928-1A80-73C3-3692-F84A57658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3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65E91F-CA90-83CB-DBF6-A46C487B1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3"/>
            <a:ext cx="12298017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F99C9B-F232-4870-8A26-8C0C753C3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36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47E87C-5AFC-B951-B052-22DF7F2E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311270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16186E-65C1-F401-E4C3-278EAC2DC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84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04D291-CDE9-ED34-736F-7DC66E53E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351026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53B98-823A-E024-F0E0-C6238404C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93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74A0E-AD04-7852-2CC3-4A752C65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3"/>
            <a:ext cx="12284765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C08C6D-1953-A198-D555-E82C13E08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7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1EC4C2-FF27-D52A-3AF2-210D6C87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3"/>
            <a:ext cx="12284765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4C62D5-DE65-569D-22A1-0916174A6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0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CF8273-D5FE-97BF-ABEB-540DEB2F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3"/>
            <a:ext cx="12298017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B162C-39E1-AD88-03FE-F859E891A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4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C86A9B-EA65-48EA-B4EB-EA2EDC00E7E4}"/>
              </a:ext>
            </a:extLst>
          </p:cNvPr>
          <p:cNvSpPr/>
          <p:nvPr/>
        </p:nvSpPr>
        <p:spPr>
          <a:xfrm>
            <a:off x="678121" y="4543257"/>
            <a:ext cx="11098593" cy="18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вступаем в электоральную кампанию. Она будет длительной: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начиная с местных органов власти, местных Советов,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Всебелорусского народного собрания и заканчивая президентскими выборами. С одной стороны,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людей и наша мобилизация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 другой стороны, конечно,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надо сделать так, чтобы не раскачалась страна и общество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отметил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28 июля 2023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на встрече с Председателем Совета Республики Национального собрания Республики Беларусь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Кочановой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Н.И. и Главой Администрации Президента Республики Беларусь Сергеенко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И.П.</a:t>
            </a:r>
            <a:endParaRPr lang="ru-BY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E1CB2B-10DF-5D9C-FB24-2881FDBE2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857108-0BE9-E564-147C-F9C68BF94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2"/>
          <a:stretch/>
        </p:blipFill>
        <p:spPr bwMode="auto">
          <a:xfrm>
            <a:off x="1701305" y="464172"/>
            <a:ext cx="8789389" cy="383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778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A1A436-9686-C508-2A5E-F7AB3FB7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3009"/>
            <a:ext cx="12284765" cy="69623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E37E75-558F-078A-FA7C-A0559B8E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180627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03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2572C8-8CCC-5830-14D2-599CB073B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3"/>
            <a:ext cx="12284765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CD0620-24DC-2BA6-C501-305ED9EF9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7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F6D696A-0C6A-575F-41F5-6EE976E7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799" y="-474553"/>
            <a:ext cx="14020799" cy="788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7CEF3-29C3-FF0D-ACA4-9698738D28E6}"/>
              </a:ext>
            </a:extLst>
          </p:cNvPr>
          <p:cNvSpPr txBox="1"/>
          <p:nvPr/>
        </p:nvSpPr>
        <p:spPr>
          <a:xfrm>
            <a:off x="5804656" y="1007549"/>
            <a:ext cx="5623596" cy="3332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Республики Беларусь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ноября 2023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на встрече с Председателем Совета Республики Национального собрания Республики Беларусь Кочановой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Н.И. подчеркнул: </a:t>
            </a: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 откровенно и честно сказали, что будем всячески участвовать в этих выборах. Я имею в виду вертикаль власти.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 очень важная кампания в Беларуси. Важнее политической кампании в будущем году нет. Следом же формирование Всебелорусского народного собрания, избрание делегатов на это собрание»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BY" sz="1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4B895-1090-6F99-E556-42E92E0DB584}"/>
              </a:ext>
            </a:extLst>
          </p:cNvPr>
          <p:cNvSpPr txBox="1"/>
          <p:nvPr/>
        </p:nvSpPr>
        <p:spPr>
          <a:xfrm>
            <a:off x="6970644" y="4810055"/>
            <a:ext cx="4874948" cy="125784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Власть сделает все для того, чтобы обеспечить электоральный суверенитет Республики Беларусь, провести выборы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2024 спокойно, открыто и объективно.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C247EE-2333-E799-3F7F-30C2C2C95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733964-0D91-EDB1-C4D2-598E7E82FBB5}"/>
              </a:ext>
            </a:extLst>
          </p:cNvPr>
          <p:cNvSpPr txBox="1"/>
          <p:nvPr/>
        </p:nvSpPr>
        <p:spPr>
          <a:xfrm>
            <a:off x="520917" y="556937"/>
            <a:ext cx="9656751" cy="96148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оказания давления на суверенное белорусское государство западные субъекты международной политики используют инструменты «мягкой силы»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(санкционный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прессинг, искусственное ограничение официальных контактов с Беларусью,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медийная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война и др.)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9EA62A-5237-98BF-4E8A-9DB931EBA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4000"/>
            <a:ext cx="6096000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09E39-7C76-9B32-C1D0-669D1CE1F7AF}"/>
              </a:ext>
            </a:extLst>
          </p:cNvPr>
          <p:cNvSpPr txBox="1"/>
          <p:nvPr/>
        </p:nvSpPr>
        <p:spPr>
          <a:xfrm>
            <a:off x="3538331" y="2135906"/>
            <a:ext cx="816431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Сравнительно небольшое по размерам белорусское государство продолжает успешно сопротивляться таким гигантам, как Евросоюз и США.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BY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095CB13-32C7-C76D-65F7-082ED4CE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40" y="3661651"/>
            <a:ext cx="5131202" cy="306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DA75FECB-A28D-BFE6-9FA1-8F6BB4294E48}"/>
              </a:ext>
            </a:extLst>
          </p:cNvPr>
          <p:cNvSpPr/>
          <p:nvPr/>
        </p:nvSpPr>
        <p:spPr>
          <a:xfrm>
            <a:off x="1775791" y="1649284"/>
            <a:ext cx="516835" cy="97464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4588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E00A340F-3764-7812-8A52-B56B09644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17" y="3429000"/>
            <a:ext cx="4742661" cy="31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0A422-366A-FBEA-AADF-697231E46E66}"/>
              </a:ext>
            </a:extLst>
          </p:cNvPr>
          <p:cNvSpPr txBox="1"/>
          <p:nvPr/>
        </p:nvSpPr>
        <p:spPr>
          <a:xfrm>
            <a:off x="558209" y="556937"/>
            <a:ext cx="6092456" cy="303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с проектом новой Концепции национальной безопасности Республики Беларусь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политическая безопасность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состояние защищенности политической системы Республики Беларусь от внутренних и внешних угроз, обеспечивающее реализацию независимой государственной политики, гармоничное развитие общества и государства, сохранение традиционных основополагающих ценностей белорусского народа, соблюдение конституционных прав и свобод личности.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C4D84-BD98-59A0-D28E-E1BEA037EEB0}"/>
              </a:ext>
            </a:extLst>
          </p:cNvPr>
          <p:cNvSpPr txBox="1"/>
          <p:nvPr/>
        </p:nvSpPr>
        <p:spPr>
          <a:xfrm>
            <a:off x="5208104" y="3979027"/>
            <a:ext cx="6768928" cy="1889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Яркое свидетельство обеспечения политической безопасности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достижение общественного согласия по ключевым вопросам развития белорусского государства.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Подтверждением этому стали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республиканского референдума 27 февраля 2022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вопросу внесения изменений и дополнений в Конституцию Республики Беларусь.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B4EAAFC-D4F8-D32A-03EB-1D85A181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319" y="868411"/>
            <a:ext cx="4235933" cy="23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7D4C07-E765-8288-01E7-FC8CA88D33C9}"/>
              </a:ext>
            </a:extLst>
          </p:cNvPr>
          <p:cNvSpPr txBox="1"/>
          <p:nvPr/>
        </p:nvSpPr>
        <p:spPr>
          <a:xfrm>
            <a:off x="647688" y="4186420"/>
            <a:ext cx="10896624" cy="21854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Конституции Республики Беларусь был дополнен главой, посвященной высшему представительному органу народовластия Республики Беларусь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Всебелорусскому народному собранию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(далее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ВНС). Определение конституционного статуса данного государственного органа обусловило пересмотр ряда полномочий Главы государства, Парламента, Правительства, судов и порядок формирования органов местного самоуправления.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статуса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ВНС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яркий пример реализации принципов народовластия, открытости государства для общества в нашей стране.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9DF75FC-6E3C-EBEE-6CAF-479280842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b="31836"/>
          <a:stretch/>
        </p:blipFill>
        <p:spPr bwMode="auto">
          <a:xfrm>
            <a:off x="1396656" y="233635"/>
            <a:ext cx="9001125" cy="36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66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B27253C-06A0-A76F-91B8-47A638A2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83" y="-665922"/>
            <a:ext cx="12284765" cy="818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EE0EDC-C838-0528-58EB-5303C3790C6D}"/>
              </a:ext>
            </a:extLst>
          </p:cNvPr>
          <p:cNvSpPr txBox="1"/>
          <p:nvPr/>
        </p:nvSpPr>
        <p:spPr>
          <a:xfrm>
            <a:off x="423223" y="5329336"/>
            <a:ext cx="10311038" cy="125784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Сильный Президент, влиятельный Парламент, инициативное Правительство при связующей роли Всебелорусского народного собрания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такова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формула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дальнейшего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правового обеспечения функционирования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Республике Беларусь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системы государственного управления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результате проведенной нормотворческой работы после референдума.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3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484030-CB29-63AA-8047-48C073BD2993}"/>
              </a:ext>
            </a:extLst>
          </p:cNvPr>
          <p:cNvSpPr txBox="1"/>
          <p:nvPr/>
        </p:nvSpPr>
        <p:spPr>
          <a:xfrm>
            <a:off x="214968" y="405807"/>
            <a:ext cx="10935041" cy="15542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Эффективная деятельность государственных институтов в интересах общества регламентируется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Директивой Президента Республики Беларусь от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 декабря 2006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№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«О дебюрократизации государственного аппарата и повышении качества обеспечения жизнедеятельности населения», комплексные изменения в которую были внесены Указом Главы государства 13 июня 2023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В настоящее время Директивой №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предусмотрены следующие основные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новации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5B6B0-A58D-5E11-D4BF-220561CBEA01}"/>
              </a:ext>
            </a:extLst>
          </p:cNvPr>
          <p:cNvSpPr txBox="1"/>
          <p:nvPr/>
        </p:nvSpPr>
        <p:spPr>
          <a:xfrm>
            <a:off x="214968" y="2222804"/>
            <a:ext cx="112935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максимально широкому внедрению современных способов обратной связи с населением</a:t>
            </a:r>
            <a:endParaRPr lang="ru-BY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EA8E4-2774-32B3-984A-2456323DC374}"/>
              </a:ext>
            </a:extLst>
          </p:cNvPr>
          <p:cNvSpPr txBox="1"/>
          <p:nvPr/>
        </p:nvSpPr>
        <p:spPr>
          <a:xfrm>
            <a:off x="214968" y="2746225"/>
            <a:ext cx="1129709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информационно-просветительскую работу с населением</a:t>
            </a:r>
            <a:endParaRPr lang="ru-BY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F3E3E-30D9-9C5D-79A5-6979CDBA196F}"/>
              </a:ext>
            </a:extLst>
          </p:cNvPr>
          <p:cNvSpPr txBox="1"/>
          <p:nvPr/>
        </p:nvSpPr>
        <p:spPr>
          <a:xfrm>
            <a:off x="214968" y="3264583"/>
            <a:ext cx="1129709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цифровизация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административных процедур</a:t>
            </a:r>
            <a:endParaRPr lang="ru-BY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FE2A5-C261-8B36-4714-AC978E34E42A}"/>
              </a:ext>
            </a:extLst>
          </p:cNvPr>
          <p:cNvSpPr txBox="1"/>
          <p:nvPr/>
        </p:nvSpPr>
        <p:spPr>
          <a:xfrm>
            <a:off x="214968" y="3770769"/>
            <a:ext cx="1129709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проведения прямых телефонных линий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личных приемов</a:t>
            </a:r>
            <a:endParaRPr lang="ru-BY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AED977-C321-6B73-89E8-300A9E4B2306}"/>
              </a:ext>
            </a:extLst>
          </p:cNvPr>
          <p:cNvSpPr txBox="1"/>
          <p:nvPr/>
        </p:nvSpPr>
        <p:spPr>
          <a:xfrm>
            <a:off x="214968" y="4289613"/>
            <a:ext cx="1129709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общественные обсуждения важнейших законопроектов и проведение диалоговых площадок</a:t>
            </a:r>
            <a:endParaRPr lang="ru-BY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43D86C-B411-5CE1-7179-362EEA60DD63}"/>
              </a:ext>
            </a:extLst>
          </p:cNvPr>
          <p:cNvSpPr txBox="1"/>
          <p:nvPr/>
        </p:nvSpPr>
        <p:spPr>
          <a:xfrm>
            <a:off x="214967" y="4897985"/>
            <a:ext cx="11293549" cy="15542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недопущение формирования, проникновения либо распространения идеологии нацизма, неофашизма, экстремизма, сепаратизма, расовой, национальной, религиозной либо иной социальной нетерпимости, а также неуважительного отношения к государственным символам, использования экстремистской символики и атрибутики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одним из важнейших факторов общественно-политической стабильности.</a:t>
            </a:r>
            <a:endParaRPr lang="ru-BY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5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6CA3C-179B-EF92-9A09-BA84BE4BE885}"/>
              </a:ext>
            </a:extLst>
          </p:cNvPr>
          <p:cNvSpPr txBox="1"/>
          <p:nvPr/>
        </p:nvSpPr>
        <p:spPr>
          <a:xfrm>
            <a:off x="214968" y="344902"/>
            <a:ext cx="10955148" cy="125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поступательное развитие гражданского общества на основе традиционных основополагающих ценностей белорусского народа связано с подписанием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 февраля 2023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Главой государства законов «Об основах гражданского общества» и «Об изменении законов по вопросам деятельности политических партий и других общественных объединений».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35A957-A30B-1C1B-7693-2A6723154E02}"/>
              </a:ext>
            </a:extLst>
          </p:cNvPr>
          <p:cNvSpPr txBox="1"/>
          <p:nvPr/>
        </p:nvSpPr>
        <p:spPr>
          <a:xfrm>
            <a:off x="730336" y="2074950"/>
            <a:ext cx="10148232" cy="6651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Произошла очистка партийного поля от декоративных объединений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тех деструктивных структур, чья деятельность направлена на подрыв основ конституционного строя страны.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1882C-AE82-C5B1-FDAB-3567BD37EE15}"/>
              </a:ext>
            </a:extLst>
          </p:cNvPr>
          <p:cNvSpPr txBox="1"/>
          <p:nvPr/>
        </p:nvSpPr>
        <p:spPr>
          <a:xfrm>
            <a:off x="730336" y="5257619"/>
            <a:ext cx="10735233" cy="9614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в Республике Беларусь осуществляют деятельность четыре политические партии: Белорусская партия «Белая Русь»; Коммунистическая партия Беларуси; Либерально-демократическая партия Беларуси; Республиканская партия труда и справедливости.</a:t>
            </a:r>
            <a:endParaRPr lang="ru-B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C3AE2560-96F8-D2C2-C3BA-4B29FFB2459B}"/>
              </a:ext>
            </a:extLst>
          </p:cNvPr>
          <p:cNvSpPr/>
          <p:nvPr/>
        </p:nvSpPr>
        <p:spPr>
          <a:xfrm>
            <a:off x="8746435" y="1402588"/>
            <a:ext cx="437322" cy="5927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11E6BBC8-45BF-3E84-834A-101112310A65}"/>
              </a:ext>
            </a:extLst>
          </p:cNvPr>
          <p:cNvSpPr/>
          <p:nvPr/>
        </p:nvSpPr>
        <p:spPr>
          <a:xfrm>
            <a:off x="834888" y="3053001"/>
            <a:ext cx="702365" cy="192981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0FF43EA-CD64-D5F6-6858-2015E6233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212271"/>
            <a:ext cx="2461320" cy="138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D99AD0C-F24E-5328-9056-D36A2F4F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40" y="3206013"/>
            <a:ext cx="1603514" cy="16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AA1BEF5A-50ED-FD94-4CFC-641DE61E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73" y="3649099"/>
            <a:ext cx="2247900" cy="103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DC5A2543-1E03-359D-E0F6-FB604631A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757" y="2988065"/>
            <a:ext cx="1789043" cy="19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692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1530</Words>
  <Application>Microsoft Office PowerPoint</Application>
  <PresentationFormat>Широкоэкранный</PresentationFormat>
  <Paragraphs>108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В. Кунаховец</dc:creator>
  <cp:lastModifiedBy>Юлия В. Кунаховец</cp:lastModifiedBy>
  <cp:revision>4</cp:revision>
  <dcterms:created xsi:type="dcterms:W3CDTF">2023-12-14T07:40:36Z</dcterms:created>
  <dcterms:modified xsi:type="dcterms:W3CDTF">2023-12-20T06:59:46Z</dcterms:modified>
</cp:coreProperties>
</file>