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sldIdLst>
    <p:sldId id="256" r:id="rId2"/>
    <p:sldId id="261" r:id="rId3"/>
    <p:sldId id="257" r:id="rId4"/>
    <p:sldId id="262" r:id="rId5"/>
    <p:sldId id="266" r:id="rId6"/>
    <p:sldId id="265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7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016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549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7941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9994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5976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19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4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1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6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6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3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2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3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5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69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7CDF06-A9FE-44F7-9F78-D27AD6994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433" y="2249589"/>
            <a:ext cx="5796792" cy="4507894"/>
          </a:xfrm>
          <a:prstGeom prst="rect">
            <a:avLst/>
          </a:pr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0409E599-8AAE-4F13-87ED-48F720F1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0678" y="106639"/>
            <a:ext cx="5234303" cy="1214504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7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Проектная организация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7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</a:t>
            </a:r>
            <a:r>
              <a:rPr lang="ru-RU" sz="7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7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ТрансСоюзПроект</a:t>
            </a:r>
            <a:r>
              <a:rPr lang="ru-RU" sz="7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7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7200" b="1" u="db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_______________________________________</a:t>
            </a:r>
            <a:endParaRPr lang="ru-RU" sz="7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ЗАКАЗЧИК: Государственное предприятие «</a:t>
            </a:r>
            <a:r>
              <a:rPr lang="ru-RU" sz="7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Гордорстрой</a:t>
            </a:r>
            <a:r>
              <a:rPr lang="ru-RU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7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«Реконструкция полос движения транспорта в обоих направлениях                    по ул. Илимской в </a:t>
            </a:r>
            <a:r>
              <a:rPr lang="ru-RU" sz="7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г.Минске</a:t>
            </a:r>
            <a:r>
              <a:rPr lang="ru-RU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7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95F28D0-DBCD-4912-97BD-B0CC0EBEB50F}"/>
              </a:ext>
            </a:extLst>
          </p:cNvPr>
          <p:cNvSpPr txBox="1">
            <a:spLocks/>
          </p:cNvSpPr>
          <p:nvPr/>
        </p:nvSpPr>
        <p:spPr>
          <a:xfrm>
            <a:off x="9005061" y="3766507"/>
            <a:ext cx="3186939" cy="2675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1600" b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Слайд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6454" y="6136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23048"/>
      </p:ext>
    </p:extLst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6" objId="2"/>
        <p14:stopEvt time="987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F31234-CA4D-4D8A-A25B-BF65232B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337" y="277044"/>
            <a:ext cx="7967885" cy="713263"/>
          </a:xfrm>
        </p:spPr>
        <p:txBody>
          <a:bodyPr>
            <a:noAutofit/>
          </a:bodyPr>
          <a:lstStyle/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Экспериментальные исследования характеристик транспортных 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пешеходных потоков на исследуемом </a:t>
            </a:r>
            <a:b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участке уличной сети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96D8BE-63DD-48A9-B6BD-168AC011D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64" y="1342153"/>
            <a:ext cx="5605640" cy="3723253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D653FB8B-A0EC-46AD-AB5F-0F1ECD2C5685}"/>
              </a:ext>
            </a:extLst>
          </p:cNvPr>
          <p:cNvSpPr txBox="1">
            <a:spLocks/>
          </p:cNvSpPr>
          <p:nvPr/>
        </p:nvSpPr>
        <p:spPr>
          <a:xfrm>
            <a:off x="7221194" y="2144993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 lnSpcReduction="10000"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BF23B063-804A-4E46-9315-10BB0B6CBC27}"/>
              </a:ext>
            </a:extLst>
          </p:cNvPr>
          <p:cNvSpPr txBox="1">
            <a:spLocks/>
          </p:cNvSpPr>
          <p:nvPr/>
        </p:nvSpPr>
        <p:spPr>
          <a:xfrm>
            <a:off x="4630394" y="3989460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 lnSpcReduction="10000"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D52F1D5-6915-49DB-ABF3-850BFA354F2D}"/>
              </a:ext>
            </a:extLst>
          </p:cNvPr>
          <p:cNvSpPr txBox="1">
            <a:spLocks/>
          </p:cNvSpPr>
          <p:nvPr/>
        </p:nvSpPr>
        <p:spPr>
          <a:xfrm>
            <a:off x="2422377" y="5289848"/>
            <a:ext cx="8131679" cy="13088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Узел 1: съезд с МКАД к ул. Илимской и проезда вдоль МКАД                                    от ул. Ваупшасова;</a:t>
            </a:r>
          </a:p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Узел 2: ул. Илимская - проезд от МКАД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де А, В, С,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исследуемые направления потоков движения.</a:t>
            </a: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AAB0ACDC-F7E4-4836-A997-E9F3BD1D0427}"/>
              </a:ext>
            </a:extLst>
          </p:cNvPr>
          <p:cNvSpPr txBox="1">
            <a:spLocks/>
          </p:cNvSpPr>
          <p:nvPr/>
        </p:nvSpPr>
        <p:spPr>
          <a:xfrm>
            <a:off x="4438113" y="3767212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1901ACEB-F681-4CFB-A300-30EF8B1E7377}"/>
              </a:ext>
            </a:extLst>
          </p:cNvPr>
          <p:cNvSpPr txBox="1">
            <a:spLocks/>
          </p:cNvSpPr>
          <p:nvPr/>
        </p:nvSpPr>
        <p:spPr>
          <a:xfrm>
            <a:off x="4842141" y="3751382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В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75DEB38-6F7B-4D6B-8874-5F404CA28844}"/>
              </a:ext>
            </a:extLst>
          </p:cNvPr>
          <p:cNvSpPr txBox="1">
            <a:spLocks/>
          </p:cNvSpPr>
          <p:nvPr/>
        </p:nvSpPr>
        <p:spPr>
          <a:xfrm>
            <a:off x="4822675" y="4173194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С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E99565D-969F-4366-81E5-C53DA69A58B8}"/>
              </a:ext>
            </a:extLst>
          </p:cNvPr>
          <p:cNvSpPr txBox="1">
            <a:spLocks/>
          </p:cNvSpPr>
          <p:nvPr/>
        </p:nvSpPr>
        <p:spPr>
          <a:xfrm>
            <a:off x="4366970" y="4097582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0000"/>
                </a:solidFill>
              </a:rPr>
              <a:t>D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25F8094A-32E3-4B22-906D-D1DDE94AB051}"/>
              </a:ext>
            </a:extLst>
          </p:cNvPr>
          <p:cNvSpPr txBox="1">
            <a:spLocks/>
          </p:cNvSpPr>
          <p:nvPr/>
        </p:nvSpPr>
        <p:spPr>
          <a:xfrm>
            <a:off x="7028913" y="2253115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5BA76023-E90C-48D5-B7D3-F108B4E8DBB0}"/>
              </a:ext>
            </a:extLst>
          </p:cNvPr>
          <p:cNvSpPr txBox="1">
            <a:spLocks/>
          </p:cNvSpPr>
          <p:nvPr/>
        </p:nvSpPr>
        <p:spPr>
          <a:xfrm>
            <a:off x="7221194" y="1780490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В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356D771B-5DC1-4895-B145-771AC96426E5}"/>
              </a:ext>
            </a:extLst>
          </p:cNvPr>
          <p:cNvSpPr txBox="1">
            <a:spLocks/>
          </p:cNvSpPr>
          <p:nvPr/>
        </p:nvSpPr>
        <p:spPr>
          <a:xfrm>
            <a:off x="7503646" y="1827731"/>
            <a:ext cx="384562" cy="36746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FF0000"/>
                </a:solidFill>
              </a:rPr>
              <a:t>С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C6AB259B-C001-4BB2-9D94-EB1899078A4D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800" dirty="0">
              <a:latin typeface="ISOCPEUR" panose="020B0604020202020204" pitchFamily="34" charset="0"/>
            </a:endParaRPr>
          </a:p>
        </p:txBody>
      </p:sp>
      <p:pic>
        <p:nvPicPr>
          <p:cNvPr id="3" name="Слайд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7240" y="594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7465"/>
      </p:ext>
    </p:extLst>
  </p:cSld>
  <p:clrMapOvr>
    <a:masterClrMapping/>
  </p:clrMapOvr>
  <p:transition spd="slow" advTm="4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2324E9-A6B7-42CF-B2DA-DD0264CAE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00"/>
            <a:ext cx="12192000" cy="68697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6D66933-B194-42D8-8A97-DC0FEED7A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7608809">
            <a:off x="8688962" y="4414726"/>
            <a:ext cx="3371209" cy="265471"/>
          </a:xfrm>
        </p:spPr>
        <p:txBody>
          <a:bodyPr>
            <a:normAutofit fontScale="92500"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Минская кольцевая автомобильная дорога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974E983A-7AE1-45E8-9525-73CE0B1DB2B4}"/>
              </a:ext>
            </a:extLst>
          </p:cNvPr>
          <p:cNvSpPr txBox="1">
            <a:spLocks/>
          </p:cNvSpPr>
          <p:nvPr/>
        </p:nvSpPr>
        <p:spPr>
          <a:xfrm rot="16200000">
            <a:off x="93818" y="2083932"/>
            <a:ext cx="1170539" cy="265471"/>
          </a:xfrm>
          <a:prstGeom prst="rect">
            <a:avLst/>
          </a:prstGeom>
        </p:spPr>
        <p:txBody>
          <a:bodyPr vert="horz" lIns="91440" tIns="0" rIns="91440" bIns="45720" rtlCol="0" anchor="b">
            <a:normAutofit fontScale="92500"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/>
                </a:solidFill>
              </a:rPr>
              <a:t>Ул. Илимская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C977FA6-B740-4097-A311-B7AD96B7B266}"/>
              </a:ext>
            </a:extLst>
          </p:cNvPr>
          <p:cNvSpPr txBox="1">
            <a:spLocks/>
          </p:cNvSpPr>
          <p:nvPr/>
        </p:nvSpPr>
        <p:spPr>
          <a:xfrm>
            <a:off x="2287357" y="-11700"/>
            <a:ext cx="8655297" cy="13099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благоустройства территории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528C90-699F-4A32-8A28-083D740E4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60" y="509011"/>
            <a:ext cx="3330256" cy="182557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8AA3927-4F71-4163-AC71-CB0E9109ECC7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00" b="0" i="0" u="none" strike="noStrike" baseline="0" dirty="0">
              <a:solidFill>
                <a:schemeClr val="tx1">
                  <a:lumMod val="95000"/>
                </a:schemeClr>
              </a:solidFill>
              <a:latin typeface="ISOCPEUR" panose="020B0604020202020204" pitchFamily="34" charset="0"/>
            </a:endParaRPr>
          </a:p>
        </p:txBody>
      </p:sp>
      <p:pic>
        <p:nvPicPr>
          <p:cNvPr id="2" name="Слайд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7695" y="613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9843"/>
      </p:ext>
    </p:extLst>
  </p:cSld>
  <p:clrMapOvr>
    <a:masterClrMapping/>
  </p:clrMapOvr>
  <p:transition spd="slow" advTm="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53BAC-97AA-441E-BAEF-7894FE53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945" y="126477"/>
            <a:ext cx="4924107" cy="470019"/>
          </a:xfrm>
        </p:spPr>
        <p:txBody>
          <a:bodyPr>
            <a:noAutofit/>
          </a:bodyPr>
          <a:lstStyle/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исследования в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УЗЛЕ 1</a:t>
            </a:r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/>
            </a:r>
            <a:br>
              <a:rPr lang="ru-RU" sz="2400" b="0" i="0" u="none" strike="noStrike" baseline="0" dirty="0">
                <a:latin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A5BFCE-F158-4221-ADC3-8F76C6996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5"/>
          <a:stretch/>
        </p:blipFill>
        <p:spPr>
          <a:xfrm>
            <a:off x="1367141" y="488999"/>
            <a:ext cx="2862299" cy="2762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28F971-14E7-4F8B-BCDF-7D31A8123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604" y="470019"/>
            <a:ext cx="2832791" cy="27959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D965F9B-D106-4032-A33F-B8F6BAFD5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00" y="488998"/>
            <a:ext cx="2862299" cy="273688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8DDD7AC-B103-4748-B97F-5B92A84B2C32}"/>
              </a:ext>
            </a:extLst>
          </p:cNvPr>
          <p:cNvSpPr txBox="1">
            <a:spLocks/>
          </p:cNvSpPr>
          <p:nvPr/>
        </p:nvSpPr>
        <p:spPr>
          <a:xfrm>
            <a:off x="2183984" y="3284904"/>
            <a:ext cx="8002603" cy="5948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Картограммы интенсивности в разные периоды суток в узле 1:</a:t>
            </a:r>
          </a:p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съезд с МКАД к ул. Илимской и проезда вдоль МКАД от ул. Ваупшасова</a:t>
            </a: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F56F62-7610-4157-A44D-EA1ED80A0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604" y="4084480"/>
            <a:ext cx="4488873" cy="261019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33FC11A-4C98-42F2-9ACD-27B9B836DFCB}"/>
              </a:ext>
            </a:extLst>
          </p:cNvPr>
          <p:cNvSpPr txBox="1">
            <a:spLocks/>
          </p:cNvSpPr>
          <p:nvPr/>
        </p:nvSpPr>
        <p:spPr>
          <a:xfrm>
            <a:off x="1507187" y="4947141"/>
            <a:ext cx="2791349" cy="8848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средненная картограмма интенсивности движения в узле 1</a:t>
            </a: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70B31C9-174E-4265-97AE-611B3846139B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8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3" name="Слайд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9820" y="603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24987"/>
      </p:ext>
    </p:extLst>
  </p:cSld>
  <p:clrMapOvr>
    <a:masterClrMapping/>
  </p:clrMapOvr>
  <p:transition spd="slow"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0EA212A-D458-4244-B36F-A27D1AEA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358" y="217648"/>
            <a:ext cx="7868068" cy="1309933"/>
          </a:xfrm>
        </p:spPr>
        <p:txBody>
          <a:bodyPr>
            <a:noAutofit/>
          </a:bodyPr>
          <a:lstStyle/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Итоговый вариант движения в узле 1 </a:t>
            </a:r>
            <a:b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 максимальной пропускной способностью и вписыванием в рельеф местности</a:t>
            </a:r>
            <a:b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769412B-D6A7-4BE7-8664-FF54F354717F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8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27" y="1292003"/>
            <a:ext cx="7247545" cy="5284795"/>
          </a:xfrm>
          <a:prstGeom prst="rect">
            <a:avLst/>
          </a:prstGeom>
        </p:spPr>
      </p:pic>
      <p:pic>
        <p:nvPicPr>
          <p:cNvPr id="2" name="Слайд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7240" y="5967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94085"/>
      </p:ext>
    </p:extLst>
  </p:cSld>
  <p:clrMapOvr>
    <a:masterClrMapping/>
  </p:clrMapOvr>
  <p:transition spd="slow" advTm="6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53BAC-97AA-441E-BAEF-7894FE53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231" y="194507"/>
            <a:ext cx="4924107" cy="470019"/>
          </a:xfrm>
        </p:spPr>
        <p:txBody>
          <a:bodyPr>
            <a:noAutofit/>
          </a:bodyPr>
          <a:lstStyle/>
          <a:p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исследования в узле 2</a:t>
            </a:r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/>
            </a:r>
            <a:br>
              <a:rPr lang="ru-RU" sz="2400" b="0" i="0" u="none" strike="noStrike" baseline="0" dirty="0"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8DDD7AC-B103-4748-B97F-5B92A84B2C32}"/>
              </a:ext>
            </a:extLst>
          </p:cNvPr>
          <p:cNvSpPr txBox="1">
            <a:spLocks/>
          </p:cNvSpPr>
          <p:nvPr/>
        </p:nvSpPr>
        <p:spPr>
          <a:xfrm>
            <a:off x="2183984" y="3284904"/>
            <a:ext cx="8002603" cy="594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Картограммы интенсивности в разные периоды суток в узле 2:</a:t>
            </a:r>
          </a:p>
          <a:p>
            <a:pPr algn="ctr"/>
            <a:r>
              <a:rPr lang="ru-RU" sz="17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ул. Илимская - проезд от МКАД</a:t>
            </a:r>
            <a:endParaRPr lang="en-US" sz="17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33FC11A-4C98-42F2-9ACD-27B9B836DFCB}"/>
              </a:ext>
            </a:extLst>
          </p:cNvPr>
          <p:cNvSpPr txBox="1">
            <a:spLocks/>
          </p:cNvSpPr>
          <p:nvPr/>
        </p:nvSpPr>
        <p:spPr>
          <a:xfrm>
            <a:off x="1508175" y="4806778"/>
            <a:ext cx="2791349" cy="8848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Усредненная картограмма интенсивности движения в узле 2</a:t>
            </a:r>
            <a:endParaRPr lang="en-US" sz="16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0C975B-7977-4ADE-BB2A-1A93528A0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47" y="470019"/>
            <a:ext cx="2832791" cy="27743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91A099-141E-412B-ACD5-580397873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75" y="488998"/>
            <a:ext cx="2832791" cy="2795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95EE95A-B307-4969-BD22-FCFA00B21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003" y="488998"/>
            <a:ext cx="2903573" cy="28287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5E4DD6-6396-4980-A5A9-71AAF833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990" y="3879791"/>
            <a:ext cx="3141047" cy="273884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BB76E3D-6F16-446C-82EB-6C59C75712E8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3" name="Слайд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887" y="600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017"/>
      </p:ext>
    </p:extLst>
  </p:cSld>
  <p:clrMapOvr>
    <a:masterClrMapping/>
  </p:clrMapOvr>
  <p:transition spd="slow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F7D693-96AD-4D17-AF6E-E493FF35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356" y="74141"/>
            <a:ext cx="8655297" cy="1235792"/>
          </a:xfrm>
        </p:spPr>
        <p:txBody>
          <a:bodyPr>
            <a:noAutofit/>
          </a:bodyPr>
          <a:lstStyle/>
          <a:p>
            <a:pPr algn="ctr"/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Итоговый вариант движения в узле 2 </a:t>
            </a:r>
            <a:b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 максимальной пропускной способностью</a:t>
            </a:r>
            <a:r>
              <a:rPr lang="ru-RU" sz="1800" b="1" i="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с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уширение проезжей части и</a:t>
            </a:r>
            <a:r>
              <a:rPr lang="ru-RU" sz="1800" b="1" i="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добавлением дополнительных полос движения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7D6A214-595A-4BAD-B929-D198F8D70200}"/>
              </a:ext>
            </a:extLst>
          </p:cNvPr>
          <p:cNvSpPr txBox="1">
            <a:spLocks/>
          </p:cNvSpPr>
          <p:nvPr/>
        </p:nvSpPr>
        <p:spPr>
          <a:xfrm>
            <a:off x="11397240" y="-6701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6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410" y="1265276"/>
            <a:ext cx="7103187" cy="5539292"/>
          </a:xfrm>
          <a:prstGeom prst="rect">
            <a:avLst/>
          </a:prstGeom>
        </p:spPr>
      </p:pic>
      <p:pic>
        <p:nvPicPr>
          <p:cNvPr id="2" name="Слайд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8789" y="596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22953"/>
      </p:ext>
    </p:extLst>
  </p:cSld>
  <p:clrMapOvr>
    <a:masterClrMapping/>
  </p:clrMapOvr>
  <p:transition spd="slow" advTm="8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93A1E8-2002-4868-82C7-5D25CE0E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980" y="279613"/>
            <a:ext cx="6431039" cy="422538"/>
          </a:xfrm>
        </p:spPr>
        <p:txBody>
          <a:bodyPr>
            <a:noAutofit/>
          </a:bodyPr>
          <a:lstStyle/>
          <a:p>
            <a:pPr algn="ctr"/>
            <a:r>
              <a:rPr lang="ru-RU" sz="18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технико-экономические показатели проекта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1F7A0D-55A7-4B37-8A6E-28B8E4993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590" y="828289"/>
            <a:ext cx="7321818" cy="572491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6679D9C-478C-4F2B-829E-C1B7D724A7D6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7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3" name="Слайд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7240" y="6048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4231"/>
      </p:ext>
    </p:extLst>
  </p:cSld>
  <p:clrMapOvr>
    <a:masterClrMapping/>
  </p:clrMapOvr>
  <p:transition spd="slow" advTm="3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1149</TotalTime>
  <Words>182</Words>
  <Application>Microsoft Office PowerPoint</Application>
  <PresentationFormat>Широкоэкранный</PresentationFormat>
  <Paragraphs>34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ISOCPEUR</vt:lpstr>
      <vt:lpstr>Times New Roman</vt:lpstr>
      <vt:lpstr>Wingdings</vt:lpstr>
      <vt:lpstr>Wingdings 3</vt:lpstr>
      <vt:lpstr>Сектор</vt:lpstr>
      <vt:lpstr>Презентация PowerPoint</vt:lpstr>
      <vt:lpstr>Экспериментальные исследования характеристик транспортных и пешеходных потоков на исследуемом  участке уличной сети</vt:lpstr>
      <vt:lpstr>Презентация PowerPoint</vt:lpstr>
      <vt:lpstr>Результаты исследования в УЗЛЕ 1 </vt:lpstr>
      <vt:lpstr>Итоговый вариант движения в узле 1  с максимальной пропускной способностью и вписыванием в рельеф местности </vt:lpstr>
      <vt:lpstr>Результаты исследования в узле 2 </vt:lpstr>
      <vt:lpstr>Итоговый вариант движения в узле 2  с максимальной пропускной способностью                                           с уширение проезжей части и добавлением дополнительных полос движения</vt:lpstr>
      <vt:lpstr>технико-экономические показатели проекта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Анатольевич Грунковский</dc:creator>
  <cp:lastModifiedBy>Пользователь</cp:lastModifiedBy>
  <cp:revision>82</cp:revision>
  <dcterms:created xsi:type="dcterms:W3CDTF">2024-09-23T08:18:33Z</dcterms:created>
  <dcterms:modified xsi:type="dcterms:W3CDTF">2024-10-16T11:12:39Z</dcterms:modified>
</cp:coreProperties>
</file>